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804" r:id="rId3"/>
    <p:sldId id="298" r:id="rId4"/>
    <p:sldId id="717" r:id="rId5"/>
    <p:sldId id="760" r:id="rId6"/>
    <p:sldId id="762" r:id="rId7"/>
    <p:sldId id="763" r:id="rId8"/>
    <p:sldId id="322" r:id="rId9"/>
    <p:sldId id="710" r:id="rId10"/>
    <p:sldId id="757" r:id="rId11"/>
    <p:sldId id="758" r:id="rId12"/>
    <p:sldId id="751" r:id="rId13"/>
    <p:sldId id="805" r:id="rId14"/>
    <p:sldId id="769" r:id="rId15"/>
    <p:sldId id="786" r:id="rId16"/>
    <p:sldId id="787" r:id="rId17"/>
    <p:sldId id="788" r:id="rId18"/>
    <p:sldId id="789" r:id="rId19"/>
    <p:sldId id="790" r:id="rId20"/>
    <p:sldId id="791" r:id="rId21"/>
    <p:sldId id="792" r:id="rId22"/>
    <p:sldId id="793" r:id="rId23"/>
    <p:sldId id="795" r:id="rId24"/>
    <p:sldId id="783" r:id="rId25"/>
    <p:sldId id="280" r:id="rId26"/>
    <p:sldId id="767" r:id="rId27"/>
    <p:sldId id="774" r:id="rId28"/>
    <p:sldId id="776" r:id="rId29"/>
    <p:sldId id="775" r:id="rId30"/>
    <p:sldId id="777" r:id="rId31"/>
    <p:sldId id="779" r:id="rId32"/>
    <p:sldId id="778" r:id="rId33"/>
    <p:sldId id="796" r:id="rId34"/>
    <p:sldId id="797" r:id="rId35"/>
    <p:sldId id="798" r:id="rId36"/>
    <p:sldId id="799" r:id="rId37"/>
    <p:sldId id="800" r:id="rId38"/>
    <p:sldId id="801" r:id="rId39"/>
    <p:sldId id="802" r:id="rId40"/>
    <p:sldId id="803" r:id="rId41"/>
    <p:sldId id="296" r:id="rId4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C04C"/>
    <a:srgbClr val="575756"/>
    <a:srgbClr val="585856"/>
    <a:srgbClr val="595957"/>
    <a:srgbClr val="022C1F"/>
    <a:srgbClr val="8CC151"/>
    <a:srgbClr val="666666"/>
    <a:srgbClr val="E6E6E6"/>
    <a:srgbClr val="C0BEB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Styl pośredni 2 — Ak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Styl pośredni 2 — Ak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4B1156A-380E-4F78-BDF5-A606A8083BF9}" styleName="Styl pośredni 4 — Ak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8D230F3-CF80-4859-8CE7-A43EE81993B5}" styleName="Styl jasny 1 — Ak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991" autoAdjust="0"/>
    <p:restoredTop sz="95501" autoAdjust="0"/>
  </p:normalViewPr>
  <p:slideViewPr>
    <p:cSldViewPr snapToGrid="0">
      <p:cViewPr>
        <p:scale>
          <a:sx n="75" d="100"/>
          <a:sy n="75" d="100"/>
        </p:scale>
        <p:origin x="-576" y="-298"/>
      </p:cViewPr>
      <p:guideLst>
        <p:guide orient="horz" pos="2160"/>
        <p:guide pos="3840"/>
      </p:guideLst>
    </p:cSldViewPr>
  </p:slideViewPr>
  <p:outlineViewPr>
    <p:cViewPr>
      <p:scale>
        <a:sx n="100" d="100"/>
        <a:sy n="100" d="100"/>
      </p:scale>
      <p:origin x="0" y="-14196"/>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67" d="100"/>
          <a:sy n="67" d="100"/>
        </p:scale>
        <p:origin x="322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oleObject" Target="file:///C:\Users\piotrowski_a\Desktop\stazysta\temperatury_roczne_AB.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'Arkusz3 (2)'!$D$1</c:f>
              <c:strCache>
                <c:ptCount val="1"/>
                <c:pt idx="0">
                  <c:v>100 kWh range</c:v>
                </c:pt>
              </c:strCache>
            </c:strRef>
          </c:tx>
          <c:spPr>
            <a:solidFill>
              <a:srgbClr val="5A5A58"/>
            </a:solidFill>
          </c:spPr>
          <c:invertIfNegative val="0"/>
          <c:cat>
            <c:numRef>
              <c:f>'Arkusz3 (2)'!$A$2:$A$30</c:f>
              <c:numCache>
                <c:formatCode>General</c:formatCode>
                <c:ptCount val="29"/>
                <c:pt idx="0">
                  <c:v>-20</c:v>
                </c:pt>
                <c:pt idx="1">
                  <c:v>-18</c:v>
                </c:pt>
                <c:pt idx="2">
                  <c:v>-16</c:v>
                </c:pt>
                <c:pt idx="3">
                  <c:v>-14</c:v>
                </c:pt>
                <c:pt idx="4">
                  <c:v>-12</c:v>
                </c:pt>
                <c:pt idx="5">
                  <c:v>-10</c:v>
                </c:pt>
                <c:pt idx="6">
                  <c:v>-8</c:v>
                </c:pt>
                <c:pt idx="7">
                  <c:v>-6</c:v>
                </c:pt>
                <c:pt idx="8">
                  <c:v>-4</c:v>
                </c:pt>
                <c:pt idx="9">
                  <c:v>-2</c:v>
                </c:pt>
                <c:pt idx="10">
                  <c:v>0</c:v>
                </c:pt>
                <c:pt idx="11">
                  <c:v>2</c:v>
                </c:pt>
                <c:pt idx="12">
                  <c:v>4</c:v>
                </c:pt>
                <c:pt idx="13">
                  <c:v>6</c:v>
                </c:pt>
                <c:pt idx="14">
                  <c:v>8</c:v>
                </c:pt>
                <c:pt idx="15">
                  <c:v>10</c:v>
                </c:pt>
                <c:pt idx="16">
                  <c:v>12</c:v>
                </c:pt>
                <c:pt idx="17">
                  <c:v>14</c:v>
                </c:pt>
                <c:pt idx="18">
                  <c:v>16</c:v>
                </c:pt>
                <c:pt idx="19">
                  <c:v>18</c:v>
                </c:pt>
                <c:pt idx="20">
                  <c:v>20</c:v>
                </c:pt>
                <c:pt idx="21">
                  <c:v>22</c:v>
                </c:pt>
                <c:pt idx="22">
                  <c:v>24</c:v>
                </c:pt>
                <c:pt idx="23">
                  <c:v>26</c:v>
                </c:pt>
                <c:pt idx="24">
                  <c:v>28</c:v>
                </c:pt>
                <c:pt idx="25">
                  <c:v>30</c:v>
                </c:pt>
                <c:pt idx="26">
                  <c:v>32</c:v>
                </c:pt>
                <c:pt idx="27">
                  <c:v>34</c:v>
                </c:pt>
                <c:pt idx="28">
                  <c:v>36</c:v>
                </c:pt>
              </c:numCache>
            </c:numRef>
          </c:cat>
          <c:val>
            <c:numRef>
              <c:f>'Arkusz3 (2)'!$D$2:$D$30</c:f>
              <c:numCache>
                <c:formatCode>General</c:formatCode>
                <c:ptCount val="29"/>
                <c:pt idx="0">
                  <c:v>41.002277904328018</c:v>
                </c:pt>
                <c:pt idx="1">
                  <c:v>41.914856953907524</c:v>
                </c:pt>
                <c:pt idx="2">
                  <c:v>44.238217887969213</c:v>
                </c:pt>
                <c:pt idx="3">
                  <c:v>46.702056447218901</c:v>
                </c:pt>
                <c:pt idx="4">
                  <c:v>49.302641525971524</c:v>
                </c:pt>
                <c:pt idx="5">
                  <c:v>52.0312418701184</c:v>
                </c:pt>
                <c:pt idx="6">
                  <c:v>54.872695346795432</c:v>
                </c:pt>
                <c:pt idx="7">
                  <c:v>57.803839459469813</c:v>
                </c:pt>
                <c:pt idx="8">
                  <c:v>60.79191602610009</c:v>
                </c:pt>
                <c:pt idx="9">
                  <c:v>63.793140111000113</c:v>
                </c:pt>
                <c:pt idx="10">
                  <c:v>66.751713293974547</c:v>
                </c:pt>
                <c:pt idx="11">
                  <c:v>69.59964736178668</c:v>
                </c:pt>
                <c:pt idx="12">
                  <c:v>72.25781588708513</c:v>
                </c:pt>
                <c:pt idx="13">
                  <c:v>74.638624658943087</c:v>
                </c:pt>
                <c:pt idx="14">
                  <c:v>76.650541663827752</c:v>
                </c:pt>
                <c:pt idx="15">
                  <c:v>78.204426370532573</c:v>
                </c:pt>
                <c:pt idx="16">
                  <c:v>79.221167896061758</c:v>
                </c:pt>
                <c:pt idx="17">
                  <c:v>79.639674716173019</c:v>
                </c:pt>
                <c:pt idx="18">
                  <c:v>79.423911892407048</c:v>
                </c:pt>
                <c:pt idx="19">
                  <c:v>78.567624900699371</c:v>
                </c:pt>
                <c:pt idx="20">
                  <c:v>77.095718617759218</c:v>
                </c:pt>
                <c:pt idx="21">
                  <c:v>75.061926089023586</c:v>
                </c:pt>
                <c:pt idx="22">
                  <c:v>72.543203507866892</c:v>
                </c:pt>
                <c:pt idx="23">
                  <c:v>69.631956425869035</c:v>
                </c:pt>
                <c:pt idx="24">
                  <c:v>66.427527567423951</c:v>
                </c:pt>
                <c:pt idx="25">
                  <c:v>63.028299706568262</c:v>
                </c:pt>
                <c:pt idx="26">
                  <c:v>59.525384269425111</c:v>
                </c:pt>
                <c:pt idx="27">
                  <c:v>55.998357381516811</c:v>
                </c:pt>
                <c:pt idx="28">
                  <c:v>53.571428571428498</c:v>
                </c:pt>
              </c:numCache>
            </c:numRef>
          </c:val>
        </c:ser>
        <c:ser>
          <c:idx val="1"/>
          <c:order val="1"/>
          <c:tx>
            <c:strRef>
              <c:f>'Arkusz3 (2)'!$E$1</c:f>
              <c:strCache>
                <c:ptCount val="1"/>
                <c:pt idx="0">
                  <c:v>200 kWh range</c:v>
                </c:pt>
              </c:strCache>
            </c:strRef>
          </c:tx>
          <c:spPr>
            <a:solidFill>
              <a:srgbClr val="70AA3C"/>
            </a:solidFill>
          </c:spPr>
          <c:invertIfNegative val="0"/>
          <c:cat>
            <c:numRef>
              <c:f>'Arkusz3 (2)'!$A$2:$A$30</c:f>
              <c:numCache>
                <c:formatCode>General</c:formatCode>
                <c:ptCount val="29"/>
                <c:pt idx="0">
                  <c:v>-20</c:v>
                </c:pt>
                <c:pt idx="1">
                  <c:v>-18</c:v>
                </c:pt>
                <c:pt idx="2">
                  <c:v>-16</c:v>
                </c:pt>
                <c:pt idx="3">
                  <c:v>-14</c:v>
                </c:pt>
                <c:pt idx="4">
                  <c:v>-12</c:v>
                </c:pt>
                <c:pt idx="5">
                  <c:v>-10</c:v>
                </c:pt>
                <c:pt idx="6">
                  <c:v>-8</c:v>
                </c:pt>
                <c:pt idx="7">
                  <c:v>-6</c:v>
                </c:pt>
                <c:pt idx="8">
                  <c:v>-4</c:v>
                </c:pt>
                <c:pt idx="9">
                  <c:v>-2</c:v>
                </c:pt>
                <c:pt idx="10">
                  <c:v>0</c:v>
                </c:pt>
                <c:pt idx="11">
                  <c:v>2</c:v>
                </c:pt>
                <c:pt idx="12">
                  <c:v>4</c:v>
                </c:pt>
                <c:pt idx="13">
                  <c:v>6</c:v>
                </c:pt>
                <c:pt idx="14">
                  <c:v>8</c:v>
                </c:pt>
                <c:pt idx="15">
                  <c:v>10</c:v>
                </c:pt>
                <c:pt idx="16">
                  <c:v>12</c:v>
                </c:pt>
                <c:pt idx="17">
                  <c:v>14</c:v>
                </c:pt>
                <c:pt idx="18">
                  <c:v>16</c:v>
                </c:pt>
                <c:pt idx="19">
                  <c:v>18</c:v>
                </c:pt>
                <c:pt idx="20">
                  <c:v>20</c:v>
                </c:pt>
                <c:pt idx="21">
                  <c:v>22</c:v>
                </c:pt>
                <c:pt idx="22">
                  <c:v>24</c:v>
                </c:pt>
                <c:pt idx="23">
                  <c:v>26</c:v>
                </c:pt>
                <c:pt idx="24">
                  <c:v>28</c:v>
                </c:pt>
                <c:pt idx="25">
                  <c:v>30</c:v>
                </c:pt>
                <c:pt idx="26">
                  <c:v>32</c:v>
                </c:pt>
                <c:pt idx="27">
                  <c:v>34</c:v>
                </c:pt>
                <c:pt idx="28">
                  <c:v>36</c:v>
                </c:pt>
              </c:numCache>
            </c:numRef>
          </c:cat>
          <c:val>
            <c:numRef>
              <c:f>'Arkusz3 (2)'!$E$2:$E$30</c:f>
              <c:numCache>
                <c:formatCode>General</c:formatCode>
                <c:ptCount val="29"/>
                <c:pt idx="0">
                  <c:v>41.002277904328018</c:v>
                </c:pt>
                <c:pt idx="1">
                  <c:v>41.914856953907524</c:v>
                </c:pt>
                <c:pt idx="2">
                  <c:v>44.238217887969213</c:v>
                </c:pt>
                <c:pt idx="3">
                  <c:v>46.702056447218901</c:v>
                </c:pt>
                <c:pt idx="4">
                  <c:v>49.302641525971524</c:v>
                </c:pt>
                <c:pt idx="5">
                  <c:v>52.0312418701184</c:v>
                </c:pt>
                <c:pt idx="6">
                  <c:v>54.872695346795432</c:v>
                </c:pt>
                <c:pt idx="7">
                  <c:v>57.803839459469813</c:v>
                </c:pt>
                <c:pt idx="8">
                  <c:v>60.79191602610009</c:v>
                </c:pt>
                <c:pt idx="9">
                  <c:v>63.793140111000113</c:v>
                </c:pt>
                <c:pt idx="10">
                  <c:v>66.751713293974547</c:v>
                </c:pt>
                <c:pt idx="11">
                  <c:v>69.59964736178668</c:v>
                </c:pt>
                <c:pt idx="12">
                  <c:v>72.25781588708513</c:v>
                </c:pt>
                <c:pt idx="13">
                  <c:v>74.638624658943087</c:v>
                </c:pt>
                <c:pt idx="14">
                  <c:v>76.650541663827752</c:v>
                </c:pt>
                <c:pt idx="15">
                  <c:v>78.204426370532573</c:v>
                </c:pt>
                <c:pt idx="16">
                  <c:v>79.221167896061758</c:v>
                </c:pt>
                <c:pt idx="17">
                  <c:v>79.639674716173019</c:v>
                </c:pt>
                <c:pt idx="18">
                  <c:v>79.423911892407048</c:v>
                </c:pt>
                <c:pt idx="19">
                  <c:v>78.567624900699371</c:v>
                </c:pt>
                <c:pt idx="20">
                  <c:v>77.095718617759218</c:v>
                </c:pt>
                <c:pt idx="21">
                  <c:v>75.061926089023586</c:v>
                </c:pt>
                <c:pt idx="22">
                  <c:v>72.543203507866892</c:v>
                </c:pt>
                <c:pt idx="23">
                  <c:v>69.631956425869035</c:v>
                </c:pt>
                <c:pt idx="24">
                  <c:v>66.427527567423951</c:v>
                </c:pt>
                <c:pt idx="25">
                  <c:v>63.028299706568262</c:v>
                </c:pt>
                <c:pt idx="26">
                  <c:v>59.525384269425111</c:v>
                </c:pt>
                <c:pt idx="27">
                  <c:v>55.998357381516811</c:v>
                </c:pt>
                <c:pt idx="28">
                  <c:v>53.571428571428498</c:v>
                </c:pt>
              </c:numCache>
            </c:numRef>
          </c:val>
        </c:ser>
        <c:ser>
          <c:idx val="2"/>
          <c:order val="2"/>
          <c:tx>
            <c:strRef>
              <c:f>'Arkusz3 (2)'!$F$1</c:f>
              <c:strCache>
                <c:ptCount val="1"/>
                <c:pt idx="0">
                  <c:v>300 kWh range</c:v>
                </c:pt>
              </c:strCache>
            </c:strRef>
          </c:tx>
          <c:invertIfNegative val="0"/>
          <c:cat>
            <c:numRef>
              <c:f>'Arkusz3 (2)'!$A$2:$A$30</c:f>
              <c:numCache>
                <c:formatCode>General</c:formatCode>
                <c:ptCount val="29"/>
                <c:pt idx="0">
                  <c:v>-20</c:v>
                </c:pt>
                <c:pt idx="1">
                  <c:v>-18</c:v>
                </c:pt>
                <c:pt idx="2">
                  <c:v>-16</c:v>
                </c:pt>
                <c:pt idx="3">
                  <c:v>-14</c:v>
                </c:pt>
                <c:pt idx="4">
                  <c:v>-12</c:v>
                </c:pt>
                <c:pt idx="5">
                  <c:v>-10</c:v>
                </c:pt>
                <c:pt idx="6">
                  <c:v>-8</c:v>
                </c:pt>
                <c:pt idx="7">
                  <c:v>-6</c:v>
                </c:pt>
                <c:pt idx="8">
                  <c:v>-4</c:v>
                </c:pt>
                <c:pt idx="9">
                  <c:v>-2</c:v>
                </c:pt>
                <c:pt idx="10">
                  <c:v>0</c:v>
                </c:pt>
                <c:pt idx="11">
                  <c:v>2</c:v>
                </c:pt>
                <c:pt idx="12">
                  <c:v>4</c:v>
                </c:pt>
                <c:pt idx="13">
                  <c:v>6</c:v>
                </c:pt>
                <c:pt idx="14">
                  <c:v>8</c:v>
                </c:pt>
                <c:pt idx="15">
                  <c:v>10</c:v>
                </c:pt>
                <c:pt idx="16">
                  <c:v>12</c:v>
                </c:pt>
                <c:pt idx="17">
                  <c:v>14</c:v>
                </c:pt>
                <c:pt idx="18">
                  <c:v>16</c:v>
                </c:pt>
                <c:pt idx="19">
                  <c:v>18</c:v>
                </c:pt>
                <c:pt idx="20">
                  <c:v>20</c:v>
                </c:pt>
                <c:pt idx="21">
                  <c:v>22</c:v>
                </c:pt>
                <c:pt idx="22">
                  <c:v>24</c:v>
                </c:pt>
                <c:pt idx="23">
                  <c:v>26</c:v>
                </c:pt>
                <c:pt idx="24">
                  <c:v>28</c:v>
                </c:pt>
                <c:pt idx="25">
                  <c:v>30</c:v>
                </c:pt>
                <c:pt idx="26">
                  <c:v>32</c:v>
                </c:pt>
                <c:pt idx="27">
                  <c:v>34</c:v>
                </c:pt>
                <c:pt idx="28">
                  <c:v>36</c:v>
                </c:pt>
              </c:numCache>
            </c:numRef>
          </c:cat>
          <c:val>
            <c:numRef>
              <c:f>'Arkusz3 (2)'!$F$2:$F$30</c:f>
              <c:numCache>
                <c:formatCode>General</c:formatCode>
                <c:ptCount val="29"/>
                <c:pt idx="0">
                  <c:v>41.002277904328018</c:v>
                </c:pt>
                <c:pt idx="1">
                  <c:v>41.914856953907524</c:v>
                </c:pt>
                <c:pt idx="2">
                  <c:v>44.238217887969213</c:v>
                </c:pt>
                <c:pt idx="3">
                  <c:v>46.702056447218901</c:v>
                </c:pt>
                <c:pt idx="4">
                  <c:v>49.302641525971524</c:v>
                </c:pt>
                <c:pt idx="5">
                  <c:v>52.0312418701184</c:v>
                </c:pt>
                <c:pt idx="6">
                  <c:v>54.872695346795432</c:v>
                </c:pt>
                <c:pt idx="7">
                  <c:v>57.803839459469813</c:v>
                </c:pt>
                <c:pt idx="8">
                  <c:v>60.79191602610009</c:v>
                </c:pt>
                <c:pt idx="9">
                  <c:v>63.793140111000113</c:v>
                </c:pt>
                <c:pt idx="10">
                  <c:v>66.751713293974547</c:v>
                </c:pt>
                <c:pt idx="11">
                  <c:v>69.59964736178668</c:v>
                </c:pt>
                <c:pt idx="12">
                  <c:v>72.25781588708513</c:v>
                </c:pt>
                <c:pt idx="13">
                  <c:v>74.638624658943087</c:v>
                </c:pt>
                <c:pt idx="14">
                  <c:v>76.650541663827752</c:v>
                </c:pt>
                <c:pt idx="15">
                  <c:v>78.204426370532573</c:v>
                </c:pt>
                <c:pt idx="16">
                  <c:v>79.221167896061758</c:v>
                </c:pt>
                <c:pt idx="17">
                  <c:v>79.639674716173019</c:v>
                </c:pt>
                <c:pt idx="18">
                  <c:v>79.423911892407048</c:v>
                </c:pt>
                <c:pt idx="19">
                  <c:v>78.567624900699371</c:v>
                </c:pt>
                <c:pt idx="20">
                  <c:v>77.095718617759218</c:v>
                </c:pt>
                <c:pt idx="21">
                  <c:v>75.061926089023586</c:v>
                </c:pt>
                <c:pt idx="22">
                  <c:v>72.543203507866892</c:v>
                </c:pt>
                <c:pt idx="23">
                  <c:v>69.631956425869035</c:v>
                </c:pt>
                <c:pt idx="24">
                  <c:v>66.427527567423951</c:v>
                </c:pt>
                <c:pt idx="25">
                  <c:v>63.028299706568262</c:v>
                </c:pt>
                <c:pt idx="26">
                  <c:v>59.525384269425111</c:v>
                </c:pt>
                <c:pt idx="27">
                  <c:v>55.998357381516811</c:v>
                </c:pt>
                <c:pt idx="28">
                  <c:v>53.571428571428498</c:v>
                </c:pt>
              </c:numCache>
            </c:numRef>
          </c:val>
        </c:ser>
        <c:dLbls>
          <c:showLegendKey val="0"/>
          <c:showVal val="0"/>
          <c:showCatName val="0"/>
          <c:showSerName val="0"/>
          <c:showPercent val="0"/>
          <c:showBubbleSize val="0"/>
        </c:dLbls>
        <c:gapWidth val="150"/>
        <c:shape val="box"/>
        <c:axId val="130929024"/>
        <c:axId val="130930560"/>
        <c:axId val="0"/>
      </c:bar3DChart>
      <c:catAx>
        <c:axId val="130929024"/>
        <c:scaling>
          <c:orientation val="minMax"/>
        </c:scaling>
        <c:delete val="0"/>
        <c:axPos val="b"/>
        <c:numFmt formatCode="General" sourceLinked="1"/>
        <c:majorTickMark val="out"/>
        <c:minorTickMark val="none"/>
        <c:tickLblPos val="nextTo"/>
        <c:txPr>
          <a:bodyPr/>
          <a:lstStyle/>
          <a:p>
            <a:pPr>
              <a:defRPr sz="1200">
                <a:solidFill>
                  <a:srgbClr val="5A5A58"/>
                </a:solidFill>
                <a:latin typeface="+mn-lt"/>
              </a:defRPr>
            </a:pPr>
            <a:endParaRPr lang="pl-PL"/>
          </a:p>
        </c:txPr>
        <c:crossAx val="130930560"/>
        <c:crosses val="autoZero"/>
        <c:auto val="1"/>
        <c:lblAlgn val="ctr"/>
        <c:lblOffset val="100"/>
        <c:noMultiLvlLbl val="0"/>
      </c:catAx>
      <c:valAx>
        <c:axId val="130930560"/>
        <c:scaling>
          <c:orientation val="minMax"/>
        </c:scaling>
        <c:delete val="0"/>
        <c:axPos val="l"/>
        <c:majorGridlines/>
        <c:numFmt formatCode="General" sourceLinked="0"/>
        <c:majorTickMark val="out"/>
        <c:minorTickMark val="none"/>
        <c:tickLblPos val="nextTo"/>
        <c:txPr>
          <a:bodyPr/>
          <a:lstStyle/>
          <a:p>
            <a:pPr>
              <a:defRPr sz="1200">
                <a:solidFill>
                  <a:srgbClr val="5A5A58"/>
                </a:solidFill>
                <a:latin typeface="+mn-lt"/>
              </a:defRPr>
            </a:pPr>
            <a:endParaRPr lang="pl-PL"/>
          </a:p>
        </c:txPr>
        <c:crossAx val="130929024"/>
        <c:crosses val="autoZero"/>
        <c:crossBetween val="between"/>
        <c:majorUnit val="25"/>
      </c:valAx>
    </c:plotArea>
    <c:legend>
      <c:legendPos val="r"/>
      <c:layout>
        <c:manualLayout>
          <c:xMode val="edge"/>
          <c:yMode val="edge"/>
          <c:x val="0.73864046465903699"/>
          <c:y val="4.8760459589199896E-2"/>
          <c:w val="0.17423047635887623"/>
          <c:h val="0.29512412667614257"/>
        </c:manualLayout>
      </c:layout>
      <c:overlay val="0"/>
      <c:txPr>
        <a:bodyPr/>
        <a:lstStyle/>
        <a:p>
          <a:pPr>
            <a:defRPr sz="1400">
              <a:solidFill>
                <a:srgbClr val="5A5A58"/>
              </a:solidFill>
              <a:latin typeface="+mn-lt"/>
            </a:defRPr>
          </a:pPr>
          <a:endParaRPr lang="pl-PL"/>
        </a:p>
      </c:txPr>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3191D3-7085-4540-87D3-FC3BADA64515}" type="datetimeFigureOut">
              <a:rPr lang="pl-PL" smtClean="0"/>
              <a:t>2018-03-14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89AF01-4617-47CE-9DEE-87CF4254340F}" type="slidenum">
              <a:rPr lang="pl-PL" smtClean="0"/>
              <a:t>‹#›</a:t>
            </a:fld>
            <a:endParaRPr lang="pl-PL"/>
          </a:p>
        </p:txBody>
      </p:sp>
    </p:spTree>
    <p:extLst>
      <p:ext uri="{BB962C8B-B14F-4D97-AF65-F5344CB8AC3E}">
        <p14:creationId xmlns:p14="http://schemas.microsoft.com/office/powerpoint/2010/main" val="1871412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Rectangle 7"/>
          <p:cNvSpPr txBox="1">
            <a:spLocks noGrp="1" noChangeArrowheads="1"/>
          </p:cNvSpPr>
          <p:nvPr/>
        </p:nvSpPr>
        <p:spPr bwMode="auto">
          <a:xfrm>
            <a:off x="3885452" y="8686288"/>
            <a:ext cx="2970947" cy="456250"/>
          </a:xfrm>
          <a:prstGeom prst="rect">
            <a:avLst/>
          </a:prstGeom>
          <a:noFill/>
          <a:ln w="9525">
            <a:noFill/>
            <a:miter lim="800000"/>
            <a:headEnd/>
            <a:tailEnd/>
          </a:ln>
        </p:spPr>
        <p:txBody>
          <a:bodyPr lIns="95550" tIns="47774" rIns="95550" bIns="47774" anchor="b"/>
          <a:lstStyle/>
          <a:p>
            <a:pPr algn="r" defTabSz="955598"/>
            <a:fld id="{295648C5-F233-4AA2-A6CB-D29591D248E3}" type="slidenum">
              <a:rPr lang="pl-PL" sz="1300" b="0">
                <a:ea typeface="Geneva"/>
                <a:cs typeface="Geneva"/>
              </a:rPr>
              <a:pPr algn="r" defTabSz="955598"/>
              <a:t>6</a:t>
            </a:fld>
            <a:endParaRPr lang="pl-PL" sz="1300" b="0" dirty="0">
              <a:ea typeface="Geneva"/>
              <a:cs typeface="Geneva"/>
            </a:endParaRPr>
          </a:p>
        </p:txBody>
      </p:sp>
      <p:sp>
        <p:nvSpPr>
          <p:cNvPr id="201730" name="Rectangle 2"/>
          <p:cNvSpPr>
            <a:spLocks noGrp="1" noRot="1" noChangeAspect="1" noChangeArrowheads="1" noTextEdit="1"/>
          </p:cNvSpPr>
          <p:nvPr>
            <p:ph type="sldImg"/>
          </p:nvPr>
        </p:nvSpPr>
        <p:spPr>
          <a:xfrm>
            <a:off x="382588" y="685800"/>
            <a:ext cx="6094412" cy="3429000"/>
          </a:xfrm>
          <a:ln/>
        </p:spPr>
      </p:sp>
      <p:sp>
        <p:nvSpPr>
          <p:cNvPr id="201731" name="Rectangle 3"/>
          <p:cNvSpPr>
            <a:spLocks noGrp="1" noChangeArrowheads="1"/>
          </p:cNvSpPr>
          <p:nvPr>
            <p:ph type="body" idx="1"/>
          </p:nvPr>
        </p:nvSpPr>
        <p:spPr>
          <a:xfrm>
            <a:off x="914507" y="4343145"/>
            <a:ext cx="5028987" cy="4115019"/>
          </a:xfrm>
          <a:noFill/>
          <a:ln/>
        </p:spPr>
        <p:txBody>
          <a:bodyPr lIns="91457" tIns="45729" rIns="91457" bIns="45729"/>
          <a:lstStyle/>
          <a:p>
            <a:pPr eaLnBrk="1" hangingPunct="1"/>
            <a:endParaRPr lang="pl-PL" dirty="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Rectangle 7"/>
          <p:cNvSpPr txBox="1">
            <a:spLocks noGrp="1" noChangeArrowheads="1"/>
          </p:cNvSpPr>
          <p:nvPr/>
        </p:nvSpPr>
        <p:spPr bwMode="auto">
          <a:xfrm>
            <a:off x="3885452" y="8686288"/>
            <a:ext cx="2970947" cy="456250"/>
          </a:xfrm>
          <a:prstGeom prst="rect">
            <a:avLst/>
          </a:prstGeom>
          <a:noFill/>
          <a:ln w="9525">
            <a:noFill/>
            <a:miter lim="800000"/>
            <a:headEnd/>
            <a:tailEnd/>
          </a:ln>
        </p:spPr>
        <p:txBody>
          <a:bodyPr lIns="95550" tIns="47774" rIns="95550" bIns="47774" anchor="b"/>
          <a:lstStyle/>
          <a:p>
            <a:pPr algn="r" defTabSz="955598"/>
            <a:fld id="{295648C5-F233-4AA2-A6CB-D29591D248E3}" type="slidenum">
              <a:rPr lang="pl-PL" sz="1300" b="0">
                <a:ea typeface="Geneva"/>
                <a:cs typeface="Geneva"/>
              </a:rPr>
              <a:pPr algn="r" defTabSz="955598"/>
              <a:t>28</a:t>
            </a:fld>
            <a:endParaRPr lang="pl-PL" sz="1300" b="0" dirty="0">
              <a:ea typeface="Geneva"/>
              <a:cs typeface="Geneva"/>
            </a:endParaRPr>
          </a:p>
        </p:txBody>
      </p:sp>
      <p:sp>
        <p:nvSpPr>
          <p:cNvPr id="201730" name="Rectangle 2"/>
          <p:cNvSpPr>
            <a:spLocks noGrp="1" noRot="1" noChangeAspect="1" noChangeArrowheads="1" noTextEdit="1"/>
          </p:cNvSpPr>
          <p:nvPr>
            <p:ph type="sldImg"/>
          </p:nvPr>
        </p:nvSpPr>
        <p:spPr>
          <a:xfrm>
            <a:off x="382588" y="685800"/>
            <a:ext cx="6094412" cy="3429000"/>
          </a:xfrm>
          <a:ln/>
        </p:spPr>
      </p:sp>
      <p:sp>
        <p:nvSpPr>
          <p:cNvPr id="201731" name="Rectangle 3"/>
          <p:cNvSpPr>
            <a:spLocks noGrp="1" noChangeArrowheads="1"/>
          </p:cNvSpPr>
          <p:nvPr>
            <p:ph type="body" idx="1"/>
          </p:nvPr>
        </p:nvSpPr>
        <p:spPr>
          <a:xfrm>
            <a:off x="914507" y="4343145"/>
            <a:ext cx="5028987" cy="4115019"/>
          </a:xfrm>
          <a:noFill/>
          <a:ln/>
        </p:spPr>
        <p:txBody>
          <a:bodyPr lIns="91457" tIns="45729" rIns="91457" bIns="45729"/>
          <a:lstStyle/>
          <a:p>
            <a:pPr eaLnBrk="1" hangingPunct="1"/>
            <a:endParaRPr lang="pl-PL" dirty="0"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15" name="Symbol zastępczy numeru slajdu 5"/>
          <p:cNvSpPr>
            <a:spLocks noGrp="1"/>
          </p:cNvSpPr>
          <p:nvPr>
            <p:ph type="sldNum" sz="quarter" idx="4"/>
          </p:nvPr>
        </p:nvSpPr>
        <p:spPr>
          <a:xfrm>
            <a:off x="11789569" y="6553201"/>
            <a:ext cx="402431" cy="183356"/>
          </a:xfrm>
          <a:prstGeom prst="rect">
            <a:avLst/>
          </a:prstGeom>
        </p:spPr>
        <p:txBody>
          <a:bodyPr/>
          <a:lstStyle>
            <a:lvl1pPr algn="r">
              <a:defRPr sz="1400">
                <a:solidFill>
                  <a:schemeClr val="bg1"/>
                </a:solidFill>
                <a:latin typeface="+mn-lt"/>
              </a:defRPr>
            </a:lvl1pPr>
          </a:lstStyle>
          <a:p>
            <a:fld id="{147A8FA7-C29C-4E64-A29F-75749E479C8F}" type="slidenum">
              <a:rPr lang="pl-PL" smtClean="0"/>
              <a:pPr/>
              <a:t>‹#›</a:t>
            </a:fld>
            <a:endParaRPr lang="pl-PL" dirty="0"/>
          </a:p>
        </p:txBody>
      </p:sp>
    </p:spTree>
    <p:extLst>
      <p:ext uri="{BB962C8B-B14F-4D97-AF65-F5344CB8AC3E}">
        <p14:creationId xmlns:p14="http://schemas.microsoft.com/office/powerpoint/2010/main" val="1755514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a:xfrm>
            <a:off x="571500" y="1735024"/>
            <a:ext cx="4009571" cy="605064"/>
          </a:xfrm>
          <a:prstGeom prst="rect">
            <a:avLst/>
          </a:prstGeom>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a:xfrm>
            <a:off x="361042" y="2784588"/>
            <a:ext cx="4430485" cy="4351338"/>
          </a:xfrm>
          <a:prstGeom prst="rect">
            <a:avLst/>
          </a:prstGeo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numeru slajdu 5"/>
          <p:cNvSpPr>
            <a:spLocks noGrp="1"/>
          </p:cNvSpPr>
          <p:nvPr>
            <p:ph type="sldNum" sz="quarter" idx="4"/>
          </p:nvPr>
        </p:nvSpPr>
        <p:spPr>
          <a:xfrm>
            <a:off x="11789569" y="6553201"/>
            <a:ext cx="402431" cy="183356"/>
          </a:xfrm>
          <a:prstGeom prst="rect">
            <a:avLst/>
          </a:prstGeom>
        </p:spPr>
        <p:txBody>
          <a:bodyPr/>
          <a:lstStyle>
            <a:lvl1pPr algn="r">
              <a:defRPr sz="1400">
                <a:solidFill>
                  <a:schemeClr val="bg1"/>
                </a:solidFill>
                <a:latin typeface="+mn-lt"/>
              </a:defRPr>
            </a:lvl1pPr>
          </a:lstStyle>
          <a:p>
            <a:fld id="{147A8FA7-C29C-4E64-A29F-75749E479C8F}" type="slidenum">
              <a:rPr lang="pl-PL" smtClean="0"/>
              <a:pPr/>
              <a:t>‹#›</a:t>
            </a:fld>
            <a:endParaRPr lang="pl-PL" dirty="0"/>
          </a:p>
        </p:txBody>
      </p:sp>
    </p:spTree>
    <p:extLst>
      <p:ext uri="{BB962C8B-B14F-4D97-AF65-F5344CB8AC3E}">
        <p14:creationId xmlns:p14="http://schemas.microsoft.com/office/powerpoint/2010/main" val="3591684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a:prstGeom prst="rect">
            <a:avLst/>
          </a:prstGeo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a:prstGeom prst="rect">
            <a:avLst/>
          </a:prstGeo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numeru slajdu 5"/>
          <p:cNvSpPr txBox="1">
            <a:spLocks/>
          </p:cNvSpPr>
          <p:nvPr userDrawn="1"/>
        </p:nvSpPr>
        <p:spPr>
          <a:xfrm>
            <a:off x="11789569" y="6553201"/>
            <a:ext cx="402431" cy="183356"/>
          </a:xfrm>
          <a:prstGeom prst="rect">
            <a:avLst/>
          </a:prstGeom>
        </p:spPr>
        <p:txBody>
          <a:bodyPr/>
          <a:lstStyle>
            <a:defPPr>
              <a:defRPr lang="pl-PL"/>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7A8FA7-C29C-4E64-A29F-75749E479C8F}" type="slidenum">
              <a:rPr lang="pl-PL" smtClean="0"/>
              <a:pPr/>
              <a:t>‹#›</a:t>
            </a:fld>
            <a:endParaRPr lang="pl-PL" dirty="0"/>
          </a:p>
        </p:txBody>
      </p:sp>
    </p:spTree>
    <p:extLst>
      <p:ext uri="{BB962C8B-B14F-4D97-AF65-F5344CB8AC3E}">
        <p14:creationId xmlns:p14="http://schemas.microsoft.com/office/powerpoint/2010/main" val="3079458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5_Układ niestandard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sz="quarter" idx="10"/>
          </p:nvPr>
        </p:nvSpPr>
        <p:spPr/>
        <p:txBody>
          <a:bodyPr/>
          <a:lstStyle/>
          <a:p>
            <a:fld id="{7B09CC88-2D96-44A2-B0C6-AC946822BD19}" type="slidenum">
              <a:rPr lang="pl-PL" smtClean="0"/>
              <a:pPr/>
              <a:t>‹#›</a:t>
            </a:fld>
            <a:endParaRPr lang="pl-PL" dirty="0"/>
          </a:p>
        </p:txBody>
      </p:sp>
    </p:spTree>
    <p:extLst>
      <p:ext uri="{BB962C8B-B14F-4D97-AF65-F5344CB8AC3E}">
        <p14:creationId xmlns:p14="http://schemas.microsoft.com/office/powerpoint/2010/main" val="255131231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4_Układ niestandardowy">
    <p:spTree>
      <p:nvGrpSpPr>
        <p:cNvPr id="1" name=""/>
        <p:cNvGrpSpPr/>
        <p:nvPr/>
      </p:nvGrpSpPr>
      <p:grpSpPr>
        <a:xfrm>
          <a:off x="0" y="0"/>
          <a:ext cx="0" cy="0"/>
          <a:chOff x="0" y="0"/>
          <a:chExt cx="0" cy="0"/>
        </a:xfrm>
      </p:grpSpPr>
      <p:sp>
        <p:nvSpPr>
          <p:cNvPr id="5" name="Symbol zastępczy numeru slajdu 2"/>
          <p:cNvSpPr txBox="1">
            <a:spLocks/>
          </p:cNvSpPr>
          <p:nvPr userDrawn="1"/>
        </p:nvSpPr>
        <p:spPr>
          <a:xfrm>
            <a:off x="9315451" y="6407151"/>
            <a:ext cx="2743200" cy="365125"/>
          </a:xfrm>
          <a:prstGeom prst="rect">
            <a:avLst/>
          </a:prstGeom>
        </p:spPr>
        <p:txBody>
          <a:bodyPr anchor="ctr"/>
          <a:lstStyle>
            <a:defPPr>
              <a:defRPr lang="pl-PL"/>
            </a:defPPr>
            <a:lvl1pPr marL="0" algn="r" defTabSz="914400" rtl="0" eaLnBrk="1" latinLnBrk="0" hangingPunct="1">
              <a:defRPr sz="1200" kern="1200">
                <a:solidFill>
                  <a:schemeClr val="bg1">
                    <a:lumMod val="50000"/>
                  </a:schemeClr>
                </a:solidFill>
                <a:latin typeface="PT Sans Narrow" panose="020B0506020203020204" pitchFamily="34" charset="-18"/>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53031C5E-0D3D-495A-B857-035022B8A27E}" type="slidenum">
              <a:rPr lang="pl-PL" smtClean="0"/>
              <a:pPr fontAlgn="auto">
                <a:spcBef>
                  <a:spcPts val="0"/>
                </a:spcBef>
                <a:spcAft>
                  <a:spcPts val="0"/>
                </a:spcAft>
                <a:defRPr/>
              </a:pPr>
              <a:t>‹#›</a:t>
            </a:fld>
            <a:endParaRPr lang="pl-PL" dirty="0"/>
          </a:p>
        </p:txBody>
      </p:sp>
      <p:sp>
        <p:nvSpPr>
          <p:cNvPr id="6" name="Tytuł 1"/>
          <p:cNvSpPr txBox="1">
            <a:spLocks/>
          </p:cNvSpPr>
          <p:nvPr userDrawn="1"/>
        </p:nvSpPr>
        <p:spPr>
          <a:xfrm>
            <a:off x="381001" y="1846264"/>
            <a:ext cx="10968567" cy="4414837"/>
          </a:xfrm>
          <a:prstGeom prst="rect">
            <a:avLst/>
          </a:prstGeom>
        </p:spPr>
        <p:txBody>
          <a:bodyPr anchor="ctr"/>
          <a:lstStyle>
            <a:lvl1pPr algn="l" defTabSz="914400" rtl="0" eaLnBrk="1" latinLnBrk="0" hangingPunct="1">
              <a:lnSpc>
                <a:spcPct val="90000"/>
              </a:lnSpc>
              <a:spcBef>
                <a:spcPct val="0"/>
              </a:spcBef>
              <a:buNone/>
              <a:defRPr sz="2400" b="1" kern="1200">
                <a:solidFill>
                  <a:schemeClr val="tx1">
                    <a:lumMod val="50000"/>
                    <a:lumOff val="50000"/>
                  </a:schemeClr>
                </a:solidFill>
                <a:latin typeface="PT Sans Narrow" panose="020B0506020203020204" pitchFamily="34" charset="-18"/>
                <a:ea typeface="+mj-ea"/>
                <a:cs typeface="+mj-cs"/>
              </a:defRPr>
            </a:lvl1pPr>
          </a:lstStyle>
          <a:p>
            <a:pPr fontAlgn="auto">
              <a:lnSpc>
                <a:spcPct val="100000"/>
              </a:lnSpc>
              <a:spcAft>
                <a:spcPts val="0"/>
              </a:spcAft>
              <a:defRPr/>
            </a:pPr>
            <a:endParaRPr lang="pl-PL" sz="2000" b="0" dirty="0" smtClean="0">
              <a:solidFill>
                <a:schemeClr val="bg1">
                  <a:lumMod val="50000"/>
                </a:schemeClr>
              </a:solidFill>
            </a:endParaRPr>
          </a:p>
          <a:p>
            <a:pPr fontAlgn="auto">
              <a:lnSpc>
                <a:spcPct val="100000"/>
              </a:lnSpc>
              <a:spcAft>
                <a:spcPts val="0"/>
              </a:spcAft>
              <a:defRPr/>
            </a:pPr>
            <a:endParaRPr lang="pl-PL" sz="2000" b="0" dirty="0">
              <a:solidFill>
                <a:schemeClr val="bg1">
                  <a:lumMod val="50000"/>
                </a:schemeClr>
              </a:solidFill>
            </a:endParaRPr>
          </a:p>
        </p:txBody>
      </p:sp>
      <p:sp>
        <p:nvSpPr>
          <p:cNvPr id="7" name="Tytuł 1"/>
          <p:cNvSpPr txBox="1">
            <a:spLocks/>
          </p:cNvSpPr>
          <p:nvPr userDrawn="1"/>
        </p:nvSpPr>
        <p:spPr>
          <a:xfrm>
            <a:off x="571501" y="1204914"/>
            <a:ext cx="11442700" cy="636587"/>
          </a:xfrm>
          <a:prstGeom prst="rect">
            <a:avLst/>
          </a:prstGeom>
        </p:spPr>
        <p:txBody>
          <a:bodyPr anchor="ctr">
            <a:normAutofit/>
          </a:bodyPr>
          <a:lstStyle>
            <a:lvl1pPr algn="l" defTabSz="914400" rtl="0" eaLnBrk="1" latinLnBrk="0" hangingPunct="1">
              <a:lnSpc>
                <a:spcPct val="90000"/>
              </a:lnSpc>
              <a:spcBef>
                <a:spcPct val="0"/>
              </a:spcBef>
              <a:buNone/>
              <a:defRPr sz="2400" b="1" kern="1200">
                <a:solidFill>
                  <a:schemeClr val="tx1">
                    <a:lumMod val="50000"/>
                    <a:lumOff val="50000"/>
                  </a:schemeClr>
                </a:solidFill>
                <a:latin typeface="PT Sans Narrow" panose="020B0506020203020204" pitchFamily="34" charset="-18"/>
                <a:ea typeface="+mj-ea"/>
                <a:cs typeface="+mj-cs"/>
              </a:defRPr>
            </a:lvl1pPr>
          </a:lstStyle>
          <a:p>
            <a:pPr fontAlgn="auto">
              <a:spcAft>
                <a:spcPts val="0"/>
              </a:spcAft>
              <a:defRPr/>
            </a:pPr>
            <a:endParaRPr lang="pl-PL" b="0" dirty="0">
              <a:solidFill>
                <a:srgbClr val="62A138"/>
              </a:solidFill>
            </a:endParaRPr>
          </a:p>
        </p:txBody>
      </p:sp>
      <p:sp>
        <p:nvSpPr>
          <p:cNvPr id="16" name="Symbol zastępczy tekstu 15"/>
          <p:cNvSpPr>
            <a:spLocks noGrp="1"/>
          </p:cNvSpPr>
          <p:nvPr>
            <p:ph type="body" sz="quarter" idx="11"/>
          </p:nvPr>
        </p:nvSpPr>
        <p:spPr>
          <a:xfrm>
            <a:off x="368191" y="1947552"/>
            <a:ext cx="11095456" cy="4108863"/>
          </a:xfrm>
          <a:prstGeom prst="rect">
            <a:avLst/>
          </a:prstGeom>
        </p:spPr>
        <p:txBody>
          <a:bodyPr/>
          <a:lstStyle>
            <a:lvl1pPr>
              <a:defRPr sz="2000">
                <a:solidFill>
                  <a:schemeClr val="bg1">
                    <a:lumMod val="50000"/>
                  </a:schemeClr>
                </a:solidFill>
                <a:latin typeface="PT Sans Narrow"/>
              </a:defRPr>
            </a:lvl1pPr>
            <a:lvl2pPr>
              <a:defRPr sz="2000">
                <a:solidFill>
                  <a:schemeClr val="bg1">
                    <a:lumMod val="50000"/>
                  </a:schemeClr>
                </a:solidFill>
                <a:latin typeface="PT Sans Narrow"/>
              </a:defRPr>
            </a:lvl2pPr>
            <a:lvl3pPr>
              <a:defRPr sz="2000">
                <a:solidFill>
                  <a:schemeClr val="bg1">
                    <a:lumMod val="50000"/>
                  </a:schemeClr>
                </a:solidFill>
                <a:latin typeface="PT Sans Narrow"/>
              </a:defRPr>
            </a:lvl3pPr>
            <a:lvl4pPr>
              <a:defRPr sz="2000">
                <a:solidFill>
                  <a:schemeClr val="bg1">
                    <a:lumMod val="50000"/>
                  </a:schemeClr>
                </a:solidFill>
                <a:latin typeface="PT Sans Narrow"/>
              </a:defRPr>
            </a:lvl4pPr>
            <a:lvl5pPr>
              <a:defRPr sz="2000">
                <a:solidFill>
                  <a:schemeClr val="bg1">
                    <a:lumMod val="50000"/>
                  </a:schemeClr>
                </a:solidFill>
                <a:latin typeface="PT Sans Narrow"/>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21" name="Symbol zastępczy tekstu 20"/>
          <p:cNvSpPr>
            <a:spLocks noGrp="1"/>
          </p:cNvSpPr>
          <p:nvPr>
            <p:ph type="body" sz="quarter" idx="12"/>
          </p:nvPr>
        </p:nvSpPr>
        <p:spPr>
          <a:xfrm>
            <a:off x="381001" y="415925"/>
            <a:ext cx="10037233" cy="463550"/>
          </a:xfrm>
          <a:prstGeom prst="rect">
            <a:avLst/>
          </a:prstGeom>
        </p:spPr>
        <p:txBody>
          <a:bodyPr/>
          <a:lstStyle>
            <a:lvl1pPr marL="0" indent="0">
              <a:buNone/>
              <a:defRPr sz="2400" b="1">
                <a:solidFill>
                  <a:schemeClr val="bg1">
                    <a:lumMod val="50000"/>
                  </a:schemeClr>
                </a:solidFill>
                <a:latin typeface="PT Sans Narrow"/>
              </a:defRPr>
            </a:lvl1pPr>
          </a:lstStyle>
          <a:p>
            <a:pPr lvl="0"/>
            <a:r>
              <a:rPr lang="pl-PL" dirty="0" smtClean="0"/>
              <a:t>Kliknij, aby edytować style wzorca tekstu</a:t>
            </a:r>
          </a:p>
        </p:txBody>
      </p:sp>
      <p:sp>
        <p:nvSpPr>
          <p:cNvPr id="22" name="Symbol zastępczy tekstu 20"/>
          <p:cNvSpPr>
            <a:spLocks noGrp="1"/>
          </p:cNvSpPr>
          <p:nvPr>
            <p:ph type="body" sz="quarter" idx="13"/>
          </p:nvPr>
        </p:nvSpPr>
        <p:spPr>
          <a:xfrm>
            <a:off x="380894" y="1205397"/>
            <a:ext cx="10037233" cy="463550"/>
          </a:xfrm>
          <a:prstGeom prst="rect">
            <a:avLst/>
          </a:prstGeom>
        </p:spPr>
        <p:txBody>
          <a:bodyPr/>
          <a:lstStyle>
            <a:lvl1pPr marL="0" indent="0">
              <a:buNone/>
              <a:defRPr sz="2400">
                <a:solidFill>
                  <a:srgbClr val="62A138"/>
                </a:solidFill>
                <a:latin typeface="PT Sans Narrow"/>
              </a:defRPr>
            </a:lvl1pPr>
          </a:lstStyle>
          <a:p>
            <a:pPr lvl="0"/>
            <a:r>
              <a:rPr lang="pl-PL" dirty="0" smtClean="0"/>
              <a:t>Kliknij, aby edytować style wzorca tekstu</a:t>
            </a:r>
          </a:p>
        </p:txBody>
      </p:sp>
    </p:spTree>
    <p:extLst>
      <p:ext uri="{BB962C8B-B14F-4D97-AF65-F5344CB8AC3E}">
        <p14:creationId xmlns:p14="http://schemas.microsoft.com/office/powerpoint/2010/main" val="2289113256"/>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571500" y="1735024"/>
            <a:ext cx="4009571" cy="605064"/>
          </a:xfrm>
          <a:prstGeom prst="rect">
            <a:avLst/>
          </a:prstGeom>
        </p:spPr>
        <p:txBody>
          <a:bodyPr/>
          <a:lstStyle>
            <a:lvl1pPr>
              <a:defRPr>
                <a:solidFill>
                  <a:srgbClr val="575756"/>
                </a:solidFill>
              </a:defRPr>
            </a:lvl1pPr>
          </a:lstStyle>
          <a:p>
            <a:r>
              <a:rPr lang="pl-PL" dirty="0" smtClean="0"/>
              <a:t>Kliknij, aby edytować styl</a:t>
            </a:r>
            <a:endParaRPr lang="pl-PL" dirty="0"/>
          </a:p>
        </p:txBody>
      </p:sp>
      <p:sp>
        <p:nvSpPr>
          <p:cNvPr id="7" name="Symbol zastępczy numeru slajdu 5"/>
          <p:cNvSpPr txBox="1">
            <a:spLocks/>
          </p:cNvSpPr>
          <p:nvPr userDrawn="1"/>
        </p:nvSpPr>
        <p:spPr>
          <a:xfrm>
            <a:off x="11789569" y="6553201"/>
            <a:ext cx="402431" cy="183356"/>
          </a:xfrm>
          <a:prstGeom prst="rect">
            <a:avLst/>
          </a:prstGeom>
        </p:spPr>
        <p:txBody>
          <a:bodyPr/>
          <a:lstStyle>
            <a:defPPr>
              <a:defRPr lang="pl-PL"/>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7A8FA7-C29C-4E64-A29F-75749E479C8F}" type="slidenum">
              <a:rPr lang="pl-PL" smtClean="0"/>
              <a:pPr/>
              <a:t>‹#›</a:t>
            </a:fld>
            <a:endParaRPr lang="pl-PL" dirty="0"/>
          </a:p>
        </p:txBody>
      </p:sp>
      <p:sp>
        <p:nvSpPr>
          <p:cNvPr id="14" name="Symbol zastępczy tekstu 2"/>
          <p:cNvSpPr>
            <a:spLocks noGrp="1"/>
          </p:cNvSpPr>
          <p:nvPr>
            <p:ph idx="1"/>
          </p:nvPr>
        </p:nvSpPr>
        <p:spPr>
          <a:xfrm>
            <a:off x="515938" y="2784588"/>
            <a:ext cx="4430485" cy="2469583"/>
          </a:xfrm>
          <a:prstGeom prst="rect">
            <a:avLst/>
          </a:prstGeom>
        </p:spPr>
        <p:txBody>
          <a:bodyPr vert="horz" lIns="91440" tIns="45720" rIns="91440" bIns="45720" rtlCol="0">
            <a:normAutofit/>
          </a:bodyPr>
          <a:lstStyle>
            <a:lvl1pPr>
              <a:defRPr>
                <a:solidFill>
                  <a:srgbClr val="575756"/>
                </a:solidFill>
              </a:defRPr>
            </a:lvl1pPr>
            <a:lvl2pPr>
              <a:defRPr>
                <a:solidFill>
                  <a:srgbClr val="575756"/>
                </a:solidFill>
              </a:defRPr>
            </a:lvl2pPr>
            <a:lvl3pPr>
              <a:defRPr>
                <a:solidFill>
                  <a:srgbClr val="575756"/>
                </a:solidFill>
              </a:defRPr>
            </a:lvl3pPr>
            <a:lvl4pPr>
              <a:defRPr>
                <a:solidFill>
                  <a:srgbClr val="575756"/>
                </a:solidFill>
              </a:defRPr>
            </a:lvl4pPr>
            <a:lvl5pPr>
              <a:defRPr>
                <a:solidFill>
                  <a:srgbClr val="575756"/>
                </a:solidFill>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val="2515709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główek sekcji">
    <p:spTree>
      <p:nvGrpSpPr>
        <p:cNvPr id="1" name=""/>
        <p:cNvGrpSpPr/>
        <p:nvPr/>
      </p:nvGrpSpPr>
      <p:grpSpPr>
        <a:xfrm>
          <a:off x="0" y="0"/>
          <a:ext cx="0" cy="0"/>
          <a:chOff x="0" y="0"/>
          <a:chExt cx="0" cy="0"/>
        </a:xfrm>
      </p:grpSpPr>
      <p:sp>
        <p:nvSpPr>
          <p:cNvPr id="7" name="Prostokąt 6"/>
          <p:cNvSpPr/>
          <p:nvPr userDrawn="1"/>
        </p:nvSpPr>
        <p:spPr>
          <a:xfrm>
            <a:off x="0" y="-17463"/>
            <a:ext cx="12192000" cy="6875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latin typeface="Fira Sans SemiBold" panose="020B0603050000020004" pitchFamily="34" charset="0"/>
            </a:endParaRPr>
          </a:p>
        </p:txBody>
      </p:sp>
      <p:pic>
        <p:nvPicPr>
          <p:cNvPr id="8" name="Obraz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363" y="4238625"/>
            <a:ext cx="5840412"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rostokąt 8"/>
          <p:cNvSpPr/>
          <p:nvPr userDrawn="1"/>
        </p:nvSpPr>
        <p:spPr>
          <a:xfrm>
            <a:off x="2193925" y="4792663"/>
            <a:ext cx="1787525" cy="8239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10" name="pole tekstowe 9"/>
          <p:cNvSpPr txBox="1"/>
          <p:nvPr userDrawn="1"/>
        </p:nvSpPr>
        <p:spPr>
          <a:xfrm>
            <a:off x="903288" y="5800725"/>
            <a:ext cx="5443537" cy="254000"/>
          </a:xfrm>
          <a:prstGeom prst="rect">
            <a:avLst/>
          </a:prstGeom>
          <a:noFill/>
        </p:spPr>
        <p:txBody>
          <a:bodyPr>
            <a:spAutoFit/>
          </a:bodyPr>
          <a:lstStyle/>
          <a:p>
            <a:pPr>
              <a:defRPr/>
            </a:pPr>
            <a:r>
              <a:rPr lang="pl-PL" sz="1050" dirty="0" smtClean="0">
                <a:solidFill>
                  <a:srgbClr val="575756"/>
                </a:solidFill>
                <a:latin typeface="Fira Sans SemiBold" panose="020B0603050000020004" pitchFamily="34" charset="0"/>
              </a:rPr>
              <a:t>Tekst</a:t>
            </a:r>
            <a:endParaRPr lang="pl-PL" sz="1050" dirty="0">
              <a:solidFill>
                <a:srgbClr val="575756"/>
              </a:solidFill>
              <a:latin typeface="Fira Sans SemiBold" panose="020B0603050000020004" pitchFamily="34" charset="0"/>
            </a:endParaRPr>
          </a:p>
        </p:txBody>
      </p:sp>
      <p:sp>
        <p:nvSpPr>
          <p:cNvPr id="11" name="Tytuł 1"/>
          <p:cNvSpPr>
            <a:spLocks noGrp="1"/>
          </p:cNvSpPr>
          <p:nvPr>
            <p:ph type="ctrTitle" hasCustomPrompt="1"/>
          </p:nvPr>
        </p:nvSpPr>
        <p:spPr>
          <a:xfrm>
            <a:off x="2186668" y="4733130"/>
            <a:ext cx="2036989" cy="563563"/>
          </a:xfrm>
          <a:prstGeom prst="rect">
            <a:avLst/>
          </a:prstGeom>
        </p:spPr>
        <p:txBody>
          <a:bodyPr anchor="b">
            <a:normAutofit/>
          </a:bodyPr>
          <a:lstStyle>
            <a:lvl1pPr algn="l">
              <a:defRPr sz="2800">
                <a:latin typeface="Fira Sans SemiBold" panose="020B0603050000020004" pitchFamily="34" charset="0"/>
              </a:defRPr>
            </a:lvl1pPr>
          </a:lstStyle>
          <a:p>
            <a:r>
              <a:rPr lang="pl-PL" dirty="0" smtClean="0"/>
              <a:t>KIERUNEK</a:t>
            </a:r>
            <a:endParaRPr lang="pl-PL" dirty="0"/>
          </a:p>
        </p:txBody>
      </p:sp>
      <p:sp>
        <p:nvSpPr>
          <p:cNvPr id="12" name="Podtytuł 2"/>
          <p:cNvSpPr>
            <a:spLocks noGrp="1"/>
          </p:cNvSpPr>
          <p:nvPr>
            <p:ph type="subTitle" idx="1" hasCustomPrompt="1"/>
          </p:nvPr>
        </p:nvSpPr>
        <p:spPr>
          <a:xfrm>
            <a:off x="2194493" y="5240681"/>
            <a:ext cx="1596571" cy="334962"/>
          </a:xfrm>
          <a:prstGeom prst="rect">
            <a:avLst/>
          </a:prstGeom>
        </p:spPr>
        <p:txBody>
          <a:bodyPr>
            <a:normAutofit/>
          </a:bodyPr>
          <a:lstStyle>
            <a:lvl1pPr marL="0" indent="0" algn="l">
              <a:buNone/>
              <a:defRPr lang="pl-PL" sz="2800" b="1" kern="1200" dirty="0">
                <a:solidFill>
                  <a:srgbClr val="83C04C"/>
                </a:solidFill>
                <a:latin typeface="Fira Sans SemiBold" panose="020B06030500000200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smtClean="0"/>
              <a:t>SOLARIS</a:t>
            </a:r>
            <a:endParaRPr lang="pl-PL" dirty="0"/>
          </a:p>
        </p:txBody>
      </p:sp>
      <p:sp>
        <p:nvSpPr>
          <p:cNvPr id="13" name="Symbol zastępczy numeru slajdu 5"/>
          <p:cNvSpPr>
            <a:spLocks noGrp="1"/>
          </p:cNvSpPr>
          <p:nvPr>
            <p:ph type="sldNum" sz="quarter" idx="4"/>
          </p:nvPr>
        </p:nvSpPr>
        <p:spPr>
          <a:xfrm>
            <a:off x="11789569" y="6553201"/>
            <a:ext cx="402431" cy="183356"/>
          </a:xfrm>
          <a:prstGeom prst="rect">
            <a:avLst/>
          </a:prstGeom>
        </p:spPr>
        <p:txBody>
          <a:bodyPr/>
          <a:lstStyle>
            <a:lvl1pPr algn="r">
              <a:defRPr sz="1400">
                <a:solidFill>
                  <a:schemeClr val="bg1"/>
                </a:solidFill>
                <a:latin typeface="+mn-lt"/>
              </a:defRPr>
            </a:lvl1pPr>
          </a:lstStyle>
          <a:p>
            <a:fld id="{147A8FA7-C29C-4E64-A29F-75749E479C8F}" type="slidenum">
              <a:rPr lang="pl-PL" smtClean="0"/>
              <a:pPr/>
              <a:t>‹#›</a:t>
            </a:fld>
            <a:endParaRPr lang="pl-PL" dirty="0"/>
          </a:p>
        </p:txBody>
      </p:sp>
    </p:spTree>
    <p:extLst>
      <p:ext uri="{BB962C8B-B14F-4D97-AF65-F5344CB8AC3E}">
        <p14:creationId xmlns:p14="http://schemas.microsoft.com/office/powerpoint/2010/main" val="3319089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571500" y="1735024"/>
            <a:ext cx="4009571" cy="605064"/>
          </a:xfrm>
          <a:prstGeom prst="rect">
            <a:avLst/>
          </a:prstGeom>
        </p:spPr>
        <p:txBody>
          <a:bodyPr/>
          <a:lstStyle>
            <a:lvl1pPr>
              <a:defRPr>
                <a:solidFill>
                  <a:srgbClr val="575756"/>
                </a:solidFill>
              </a:defRPr>
            </a:lvl1pPr>
          </a:lstStyle>
          <a:p>
            <a:r>
              <a:rPr lang="pl-PL" smtClean="0"/>
              <a:t>Kliknij, aby edytować styl</a:t>
            </a:r>
            <a:endParaRPr lang="pl-PL"/>
          </a:p>
        </p:txBody>
      </p:sp>
      <p:sp>
        <p:nvSpPr>
          <p:cNvPr id="3" name="Symbol zastępczy zawartości 2"/>
          <p:cNvSpPr>
            <a:spLocks noGrp="1"/>
          </p:cNvSpPr>
          <p:nvPr>
            <p:ph sz="half" idx="1"/>
          </p:nvPr>
        </p:nvSpPr>
        <p:spPr>
          <a:xfrm>
            <a:off x="571500" y="2689225"/>
            <a:ext cx="5181600" cy="3165475"/>
          </a:xfrm>
          <a:prstGeom prst="rect">
            <a:avLst/>
          </a:prstGeom>
        </p:spPr>
        <p:txBody>
          <a:bodyPr/>
          <a:lstStyle>
            <a:lvl1pPr>
              <a:defRPr>
                <a:solidFill>
                  <a:srgbClr val="575756"/>
                </a:solidFill>
              </a:defRPr>
            </a:lvl1pPr>
            <a:lvl2pPr>
              <a:defRPr>
                <a:solidFill>
                  <a:srgbClr val="575756"/>
                </a:solidFill>
              </a:defRPr>
            </a:lvl2pPr>
            <a:lvl3pPr>
              <a:defRPr>
                <a:solidFill>
                  <a:srgbClr val="575756"/>
                </a:solidFill>
              </a:defRPr>
            </a:lvl3pPr>
            <a:lvl4pPr>
              <a:defRPr>
                <a:solidFill>
                  <a:srgbClr val="575756"/>
                </a:solidFill>
              </a:defRPr>
            </a:lvl4pPr>
            <a:lvl5pPr>
              <a:defRPr>
                <a:solidFill>
                  <a:srgbClr val="575756"/>
                </a:solidFill>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4" name="Symbol zastępczy zawartości 3"/>
          <p:cNvSpPr>
            <a:spLocks noGrp="1"/>
          </p:cNvSpPr>
          <p:nvPr>
            <p:ph sz="half" idx="2"/>
          </p:nvPr>
        </p:nvSpPr>
        <p:spPr>
          <a:xfrm>
            <a:off x="6172200" y="2689225"/>
            <a:ext cx="5181600" cy="3165475"/>
          </a:xfrm>
          <a:prstGeom prst="rect">
            <a:avLst/>
          </a:prstGeom>
        </p:spPr>
        <p:txBody>
          <a:bodyPr/>
          <a:lstStyle>
            <a:lvl1pPr>
              <a:defRPr>
                <a:solidFill>
                  <a:srgbClr val="575756"/>
                </a:solidFill>
              </a:defRPr>
            </a:lvl1pPr>
            <a:lvl2pPr>
              <a:defRPr>
                <a:solidFill>
                  <a:srgbClr val="575756"/>
                </a:solidFill>
              </a:defRPr>
            </a:lvl2pPr>
            <a:lvl3pPr>
              <a:defRPr>
                <a:solidFill>
                  <a:srgbClr val="575756"/>
                </a:solidFill>
              </a:defRPr>
            </a:lvl3pPr>
            <a:lvl4pPr>
              <a:defRPr>
                <a:solidFill>
                  <a:srgbClr val="575756"/>
                </a:solidFill>
              </a:defRPr>
            </a:lvl4pPr>
            <a:lvl5pPr>
              <a:defRPr>
                <a:solidFill>
                  <a:srgbClr val="575756"/>
                </a:solidFill>
              </a:defRPr>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8" name="Symbol zastępczy numeru slajdu 5"/>
          <p:cNvSpPr>
            <a:spLocks noGrp="1"/>
          </p:cNvSpPr>
          <p:nvPr>
            <p:ph type="sldNum" sz="quarter" idx="4"/>
          </p:nvPr>
        </p:nvSpPr>
        <p:spPr>
          <a:xfrm>
            <a:off x="11789569" y="6553201"/>
            <a:ext cx="402431" cy="183356"/>
          </a:xfrm>
          <a:prstGeom prst="rect">
            <a:avLst/>
          </a:prstGeom>
        </p:spPr>
        <p:txBody>
          <a:bodyPr/>
          <a:lstStyle>
            <a:lvl1pPr algn="r">
              <a:defRPr sz="1400">
                <a:solidFill>
                  <a:schemeClr val="bg1"/>
                </a:solidFill>
                <a:latin typeface="+mn-lt"/>
              </a:defRPr>
            </a:lvl1pPr>
          </a:lstStyle>
          <a:p>
            <a:fld id="{147A8FA7-C29C-4E64-A29F-75749E479C8F}" type="slidenum">
              <a:rPr lang="pl-PL" smtClean="0"/>
              <a:pPr/>
              <a:t>‹#›</a:t>
            </a:fld>
            <a:endParaRPr lang="pl-PL" dirty="0"/>
          </a:p>
        </p:txBody>
      </p:sp>
    </p:spTree>
    <p:extLst>
      <p:ext uri="{BB962C8B-B14F-4D97-AF65-F5344CB8AC3E}">
        <p14:creationId xmlns:p14="http://schemas.microsoft.com/office/powerpoint/2010/main" val="4217194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1219200"/>
            <a:ext cx="10515600" cy="471488"/>
          </a:xfrm>
          <a:prstGeom prst="rect">
            <a:avLst/>
          </a:prstGeo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smtClean="0"/>
              <a:t>Kliknij, aby edytować style wzorca tekstu</a:t>
            </a:r>
          </a:p>
        </p:txBody>
      </p:sp>
      <p:sp>
        <p:nvSpPr>
          <p:cNvPr id="4" name="Symbol zastępczy zawartości 3"/>
          <p:cNvSpPr>
            <a:spLocks noGrp="1"/>
          </p:cNvSpPr>
          <p:nvPr>
            <p:ph sz="half" idx="2"/>
          </p:nvPr>
        </p:nvSpPr>
        <p:spPr>
          <a:xfrm>
            <a:off x="839788" y="2505075"/>
            <a:ext cx="5157787" cy="3684588"/>
          </a:xfrm>
          <a:prstGeom prst="rect">
            <a:avLst/>
          </a:prstGeo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a:prstGeom prst="rect">
            <a:avLst/>
          </a:prstGeo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10" name="Symbol zastępczy numeru slajdu 5"/>
          <p:cNvSpPr txBox="1">
            <a:spLocks/>
          </p:cNvSpPr>
          <p:nvPr userDrawn="1"/>
        </p:nvSpPr>
        <p:spPr>
          <a:xfrm>
            <a:off x="11789569" y="6553201"/>
            <a:ext cx="402431" cy="183356"/>
          </a:xfrm>
          <a:prstGeom prst="rect">
            <a:avLst/>
          </a:prstGeom>
        </p:spPr>
        <p:txBody>
          <a:bodyPr/>
          <a:lstStyle>
            <a:defPPr>
              <a:defRPr lang="pl-PL"/>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7A8FA7-C29C-4E64-A29F-75749E479C8F}" type="slidenum">
              <a:rPr lang="pl-PL" smtClean="0"/>
              <a:pPr/>
              <a:t>‹#›</a:t>
            </a:fld>
            <a:endParaRPr lang="pl-PL" dirty="0"/>
          </a:p>
        </p:txBody>
      </p:sp>
      <p:sp>
        <p:nvSpPr>
          <p:cNvPr id="11" name="pole tekstowe 111"/>
          <p:cNvSpPr txBox="1">
            <a:spLocks noChangeArrowheads="1"/>
          </p:cNvSpPr>
          <p:nvPr userDrawn="1"/>
        </p:nvSpPr>
        <p:spPr bwMode="auto">
          <a:xfrm>
            <a:off x="1406525" y="696913"/>
            <a:ext cx="21018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200" b="1" dirty="0">
                <a:solidFill>
                  <a:srgbClr val="84BD33"/>
                </a:solidFill>
                <a:latin typeface="Fira Sans SemiBold" panose="020B0603050000020004" pitchFamily="34" charset="0"/>
              </a:rPr>
              <a:t>Solaris</a:t>
            </a:r>
          </a:p>
        </p:txBody>
      </p:sp>
    </p:spTree>
    <p:extLst>
      <p:ext uri="{BB962C8B-B14F-4D97-AF65-F5344CB8AC3E}">
        <p14:creationId xmlns:p14="http://schemas.microsoft.com/office/powerpoint/2010/main" val="2859394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a:xfrm>
            <a:off x="571500" y="1735024"/>
            <a:ext cx="4009571" cy="605064"/>
          </a:xfrm>
          <a:prstGeom prst="rect">
            <a:avLst/>
          </a:prstGeom>
        </p:spPr>
        <p:txBody>
          <a:bodyPr/>
          <a:lstStyle/>
          <a:p>
            <a:r>
              <a:rPr lang="pl-PL" smtClean="0"/>
              <a:t>Kliknij, aby edytować styl</a:t>
            </a:r>
            <a:endParaRPr lang="pl-PL"/>
          </a:p>
        </p:txBody>
      </p:sp>
      <p:sp>
        <p:nvSpPr>
          <p:cNvPr id="6" name="Symbol zastępczy numeru slajdu 5"/>
          <p:cNvSpPr>
            <a:spLocks noGrp="1"/>
          </p:cNvSpPr>
          <p:nvPr>
            <p:ph type="sldNum" sz="quarter" idx="4"/>
          </p:nvPr>
        </p:nvSpPr>
        <p:spPr>
          <a:xfrm>
            <a:off x="11789569" y="6553201"/>
            <a:ext cx="402431" cy="183356"/>
          </a:xfrm>
          <a:prstGeom prst="rect">
            <a:avLst/>
          </a:prstGeom>
        </p:spPr>
        <p:txBody>
          <a:bodyPr/>
          <a:lstStyle>
            <a:lvl1pPr algn="r">
              <a:defRPr sz="1400">
                <a:solidFill>
                  <a:schemeClr val="bg1"/>
                </a:solidFill>
                <a:latin typeface="+mn-lt"/>
              </a:defRPr>
            </a:lvl1pPr>
          </a:lstStyle>
          <a:p>
            <a:fld id="{147A8FA7-C29C-4E64-A29F-75749E479C8F}" type="slidenum">
              <a:rPr lang="pl-PL" smtClean="0"/>
              <a:pPr/>
              <a:t>‹#›</a:t>
            </a:fld>
            <a:endParaRPr lang="pl-PL" dirty="0"/>
          </a:p>
        </p:txBody>
      </p:sp>
    </p:spTree>
    <p:extLst>
      <p:ext uri="{BB962C8B-B14F-4D97-AF65-F5344CB8AC3E}">
        <p14:creationId xmlns:p14="http://schemas.microsoft.com/office/powerpoint/2010/main" val="1737005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5" name="Symbol zastępczy numeru slajdu 5"/>
          <p:cNvSpPr>
            <a:spLocks noGrp="1"/>
          </p:cNvSpPr>
          <p:nvPr>
            <p:ph type="sldNum" sz="quarter" idx="4"/>
          </p:nvPr>
        </p:nvSpPr>
        <p:spPr>
          <a:xfrm>
            <a:off x="11789569" y="6553201"/>
            <a:ext cx="402431" cy="183356"/>
          </a:xfrm>
          <a:prstGeom prst="rect">
            <a:avLst/>
          </a:prstGeom>
        </p:spPr>
        <p:txBody>
          <a:bodyPr/>
          <a:lstStyle>
            <a:lvl1pPr algn="r">
              <a:defRPr sz="1400">
                <a:solidFill>
                  <a:schemeClr val="bg1"/>
                </a:solidFill>
                <a:latin typeface="+mn-lt"/>
              </a:defRPr>
            </a:lvl1pPr>
          </a:lstStyle>
          <a:p>
            <a:fld id="{147A8FA7-C29C-4E64-A29F-75749E479C8F}" type="slidenum">
              <a:rPr lang="pl-PL" smtClean="0"/>
              <a:pPr/>
              <a:t>‹#›</a:t>
            </a:fld>
            <a:endParaRPr lang="pl-PL" dirty="0"/>
          </a:p>
        </p:txBody>
      </p:sp>
    </p:spTree>
    <p:extLst>
      <p:ext uri="{BB962C8B-B14F-4D97-AF65-F5344CB8AC3E}">
        <p14:creationId xmlns:p14="http://schemas.microsoft.com/office/powerpoint/2010/main" val="1976109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2203450"/>
            <a:ext cx="3932237" cy="508000"/>
          </a:xfrm>
          <a:prstGeom prst="rect">
            <a:avLst/>
          </a:prstGeom>
        </p:spPr>
        <p:txBody>
          <a:bodyPr anchor="b"/>
          <a:lstStyle>
            <a:lvl1pPr>
              <a:defRPr sz="3200"/>
            </a:lvl1pPr>
          </a:lstStyle>
          <a:p>
            <a:r>
              <a:rPr lang="pl-PL" dirty="0" smtClean="0"/>
              <a:t>Kliknij, aby edytować styl</a:t>
            </a:r>
            <a:endParaRPr lang="pl-PL" dirty="0"/>
          </a:p>
        </p:txBody>
      </p:sp>
      <p:sp>
        <p:nvSpPr>
          <p:cNvPr id="3" name="Symbol zastępczy zawartości 2"/>
          <p:cNvSpPr>
            <a:spLocks noGrp="1"/>
          </p:cNvSpPr>
          <p:nvPr>
            <p:ph idx="1"/>
          </p:nvPr>
        </p:nvSpPr>
        <p:spPr>
          <a:xfrm>
            <a:off x="5183188" y="2203450"/>
            <a:ext cx="6172200" cy="3657600"/>
          </a:xfrm>
          <a:prstGeom prst="rect">
            <a:avLst/>
          </a:prstGeom>
        </p:spPr>
        <p:txBody>
          <a:bodyPr/>
          <a:lstStyle>
            <a:lvl1pPr>
              <a:defRPr sz="3200">
                <a:solidFill>
                  <a:srgbClr val="575756"/>
                </a:solidFill>
              </a:defRPr>
            </a:lvl1pPr>
            <a:lvl2pPr>
              <a:defRPr sz="2800">
                <a:solidFill>
                  <a:srgbClr val="575756"/>
                </a:solidFill>
              </a:defRPr>
            </a:lvl2pPr>
            <a:lvl3pPr>
              <a:defRPr sz="2400">
                <a:solidFill>
                  <a:srgbClr val="575756"/>
                </a:solidFill>
              </a:defRPr>
            </a:lvl3pPr>
            <a:lvl4pPr>
              <a:defRPr sz="2000">
                <a:solidFill>
                  <a:srgbClr val="575756"/>
                </a:solidFill>
              </a:defRPr>
            </a:lvl4pPr>
            <a:lvl5pPr>
              <a:defRPr sz="2000">
                <a:solidFill>
                  <a:srgbClr val="575756"/>
                </a:solidFill>
              </a:defRPr>
            </a:lvl5pPr>
            <a:lvl6pPr>
              <a:defRPr sz="2000"/>
            </a:lvl6pPr>
            <a:lvl7pPr>
              <a:defRPr sz="2000"/>
            </a:lvl7pPr>
            <a:lvl8pPr>
              <a:defRPr sz="2000"/>
            </a:lvl8pPr>
            <a:lvl9pPr>
              <a:defRPr sz="20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4" name="Symbol zastępczy tekstu 3"/>
          <p:cNvSpPr>
            <a:spLocks noGrp="1"/>
          </p:cNvSpPr>
          <p:nvPr>
            <p:ph type="body" sz="half" idx="2"/>
          </p:nvPr>
        </p:nvSpPr>
        <p:spPr>
          <a:xfrm>
            <a:off x="839788" y="2959100"/>
            <a:ext cx="3932237" cy="29098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Kliknij, aby edytować style wzorca tekstu</a:t>
            </a:r>
          </a:p>
        </p:txBody>
      </p:sp>
      <p:sp>
        <p:nvSpPr>
          <p:cNvPr id="8" name="Symbol zastępczy numeru slajdu 5"/>
          <p:cNvSpPr>
            <a:spLocks noGrp="1"/>
          </p:cNvSpPr>
          <p:nvPr>
            <p:ph type="sldNum" sz="quarter" idx="4"/>
          </p:nvPr>
        </p:nvSpPr>
        <p:spPr>
          <a:xfrm>
            <a:off x="11789569" y="6553201"/>
            <a:ext cx="402431" cy="183356"/>
          </a:xfrm>
          <a:prstGeom prst="rect">
            <a:avLst/>
          </a:prstGeom>
        </p:spPr>
        <p:txBody>
          <a:bodyPr/>
          <a:lstStyle>
            <a:lvl1pPr algn="r">
              <a:defRPr sz="1400">
                <a:solidFill>
                  <a:schemeClr val="bg1"/>
                </a:solidFill>
                <a:latin typeface="+mn-lt"/>
              </a:defRPr>
            </a:lvl1pPr>
          </a:lstStyle>
          <a:p>
            <a:fld id="{147A8FA7-C29C-4E64-A29F-75749E479C8F}" type="slidenum">
              <a:rPr lang="pl-PL" smtClean="0"/>
              <a:pPr/>
              <a:t>‹#›</a:t>
            </a:fld>
            <a:endParaRPr lang="pl-PL" dirty="0"/>
          </a:p>
        </p:txBody>
      </p:sp>
    </p:spTree>
    <p:extLst>
      <p:ext uri="{BB962C8B-B14F-4D97-AF65-F5344CB8AC3E}">
        <p14:creationId xmlns:p14="http://schemas.microsoft.com/office/powerpoint/2010/main" val="3552671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a:prstGeom prst="rect">
            <a:avLst/>
          </a:prstGeom>
        </p:spPr>
        <p:txBody>
          <a:bodyPr anchor="b"/>
          <a:lstStyle>
            <a:lvl1pPr>
              <a:defRPr sz="3200"/>
            </a:lvl1pPr>
          </a:lstStyle>
          <a:p>
            <a:r>
              <a:rPr lang="pl-PL" dirty="0" smtClean="0"/>
              <a:t>Kliknij, aby edytować styl</a:t>
            </a:r>
            <a:endParaRPr lang="pl-PL" dirty="0"/>
          </a:p>
        </p:txBody>
      </p:sp>
      <p:sp>
        <p:nvSpPr>
          <p:cNvPr id="3" name="Symbol zastępczy obrazu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8" name="Symbol zastępczy numeru slajdu 5"/>
          <p:cNvSpPr>
            <a:spLocks noGrp="1"/>
          </p:cNvSpPr>
          <p:nvPr>
            <p:ph type="sldNum" sz="quarter" idx="4"/>
          </p:nvPr>
        </p:nvSpPr>
        <p:spPr>
          <a:xfrm>
            <a:off x="11789569" y="6553201"/>
            <a:ext cx="402431" cy="183356"/>
          </a:xfrm>
          <a:prstGeom prst="rect">
            <a:avLst/>
          </a:prstGeom>
        </p:spPr>
        <p:txBody>
          <a:bodyPr/>
          <a:lstStyle>
            <a:lvl1pPr algn="r">
              <a:defRPr sz="1400">
                <a:solidFill>
                  <a:schemeClr val="bg1"/>
                </a:solidFill>
                <a:latin typeface="+mn-lt"/>
              </a:defRPr>
            </a:lvl1pPr>
          </a:lstStyle>
          <a:p>
            <a:fld id="{147A8FA7-C29C-4E64-A29F-75749E479C8F}" type="slidenum">
              <a:rPr lang="pl-PL" smtClean="0"/>
              <a:pPr/>
              <a:t>‹#›</a:t>
            </a:fld>
            <a:endParaRPr lang="pl-PL" dirty="0"/>
          </a:p>
        </p:txBody>
      </p:sp>
    </p:spTree>
    <p:extLst>
      <p:ext uri="{BB962C8B-B14F-4D97-AF65-F5344CB8AC3E}">
        <p14:creationId xmlns:p14="http://schemas.microsoft.com/office/powerpoint/2010/main" val="505047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Obraz 19"/>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1001375" y="5881688"/>
            <a:ext cx="1190625"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ymbol zastępczy numeru slajdu 5"/>
          <p:cNvSpPr>
            <a:spLocks noGrp="1"/>
          </p:cNvSpPr>
          <p:nvPr>
            <p:ph type="sldNum" sz="quarter" idx="4"/>
          </p:nvPr>
        </p:nvSpPr>
        <p:spPr>
          <a:xfrm>
            <a:off x="11789569" y="6553201"/>
            <a:ext cx="402431" cy="183356"/>
          </a:xfrm>
          <a:prstGeom prst="rect">
            <a:avLst/>
          </a:prstGeom>
        </p:spPr>
        <p:txBody>
          <a:bodyPr/>
          <a:lstStyle>
            <a:lvl1pPr algn="r">
              <a:defRPr sz="1400">
                <a:solidFill>
                  <a:schemeClr val="bg1"/>
                </a:solidFill>
                <a:latin typeface="+mn-lt"/>
              </a:defRPr>
            </a:lvl1pPr>
          </a:lstStyle>
          <a:p>
            <a:fld id="{147A8FA7-C29C-4E64-A29F-75749E479C8F}" type="slidenum">
              <a:rPr lang="pl-PL" smtClean="0"/>
              <a:pPr/>
              <a:t>‹#›</a:t>
            </a:fld>
            <a:endParaRPr lang="pl-PL" dirty="0"/>
          </a:p>
        </p:txBody>
      </p:sp>
      <p:sp>
        <p:nvSpPr>
          <p:cNvPr id="12" name="Symbol zastępczy tytułu 1"/>
          <p:cNvSpPr>
            <a:spLocks noGrp="1"/>
          </p:cNvSpPr>
          <p:nvPr>
            <p:ph type="title"/>
          </p:nvPr>
        </p:nvSpPr>
        <p:spPr>
          <a:xfrm>
            <a:off x="571500" y="1735024"/>
            <a:ext cx="4009571" cy="605064"/>
          </a:xfrm>
          <a:prstGeom prst="rect">
            <a:avLst/>
          </a:prstGeom>
        </p:spPr>
        <p:txBody>
          <a:bodyPr vert="horz" lIns="91440" tIns="45720" rIns="91440" bIns="45720" rtlCol="0" anchor="ctr">
            <a:normAutofit/>
          </a:bodyPr>
          <a:lstStyle/>
          <a:p>
            <a:r>
              <a:rPr lang="pl-PL" dirty="0" smtClean="0"/>
              <a:t>Kliknij, aby edytować styl</a:t>
            </a:r>
            <a:endParaRPr lang="pl-PL" dirty="0"/>
          </a:p>
        </p:txBody>
      </p:sp>
      <p:sp>
        <p:nvSpPr>
          <p:cNvPr id="13" name="Symbol zastępczy tekstu 2"/>
          <p:cNvSpPr>
            <a:spLocks noGrp="1"/>
          </p:cNvSpPr>
          <p:nvPr>
            <p:ph type="body" idx="1"/>
          </p:nvPr>
        </p:nvSpPr>
        <p:spPr>
          <a:xfrm>
            <a:off x="515938" y="2784588"/>
            <a:ext cx="4430485" cy="2469583"/>
          </a:xfrm>
          <a:prstGeom prst="rect">
            <a:avLst/>
          </a:prstGeom>
        </p:spPr>
        <p:txBody>
          <a:bodyPr vert="horz" lIns="91440" tIns="45720" rIns="91440" bIns="45720" rtlCol="0">
            <a:normAutofit/>
          </a:body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pic>
        <p:nvPicPr>
          <p:cNvPr id="14" name="Obraz 92"/>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47638" y="6122988"/>
            <a:ext cx="8604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Obraz 15"/>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39380" y="182915"/>
            <a:ext cx="4367793" cy="1356363"/>
          </a:xfrm>
          <a:prstGeom prst="rect">
            <a:avLst/>
          </a:prstGeom>
        </p:spPr>
      </p:pic>
    </p:spTree>
    <p:extLst>
      <p:ext uri="{BB962C8B-B14F-4D97-AF65-F5344CB8AC3E}">
        <p14:creationId xmlns:p14="http://schemas.microsoft.com/office/powerpoint/2010/main" val="3425402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 id="2147483665" r:id="rId13"/>
  </p:sldLayoutIdLst>
  <p:txStyles>
    <p:titleStyle>
      <a:lvl1pPr algn="l" defTabSz="914400" rtl="0" eaLnBrk="1" latinLnBrk="0" hangingPunct="1">
        <a:lnSpc>
          <a:spcPct val="90000"/>
        </a:lnSpc>
        <a:spcBef>
          <a:spcPct val="0"/>
        </a:spcBef>
        <a:buNone/>
        <a:defRPr lang="pl-PL" sz="2400" kern="1200" dirty="0" smtClean="0">
          <a:solidFill>
            <a:srgbClr val="575756"/>
          </a:solidFill>
          <a:latin typeface="Fira Sans Medium" panose="020B0603050000020004" pitchFamily="34" charset="0"/>
          <a:ea typeface="Lato" panose="020F0502020204030203" pitchFamily="34" charset="0"/>
          <a:cs typeface="Lato" panose="020F0502020204030203" pitchFamily="34" charset="0"/>
        </a:defRPr>
      </a:lvl1pPr>
    </p:titleStyle>
    <p:bodyStyle>
      <a:lvl1pPr marL="228600" indent="-228600" algn="l" defTabSz="914400" rtl="0" eaLnBrk="1" latinLnBrk="0" hangingPunct="1">
        <a:lnSpc>
          <a:spcPct val="90000"/>
        </a:lnSpc>
        <a:spcBef>
          <a:spcPts val="1000"/>
        </a:spcBef>
        <a:buFontTx/>
        <a:buBlip>
          <a:blip r:embed="rId18"/>
        </a:buBlip>
        <a:defRPr lang="pl-PL" sz="1600" kern="1200" dirty="0" smtClean="0">
          <a:solidFill>
            <a:srgbClr val="575756"/>
          </a:solidFill>
          <a:latin typeface="Fira Sans" panose="020B0503050000020004"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Tx/>
        <a:buBlip>
          <a:blip r:embed="rId18"/>
        </a:buBlip>
        <a:defRPr lang="pl-PL" sz="1600" kern="1200" dirty="0" smtClean="0">
          <a:solidFill>
            <a:srgbClr val="575756"/>
          </a:solidFill>
          <a:latin typeface="Fira Sans" panose="020B0503050000020004"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Tx/>
        <a:buBlip>
          <a:blip r:embed="rId18"/>
        </a:buBlip>
        <a:defRPr lang="pl-PL" sz="1600" kern="1200" dirty="0" smtClean="0">
          <a:solidFill>
            <a:srgbClr val="575756"/>
          </a:solidFill>
          <a:latin typeface="Fira Sans" panose="020B0503050000020004"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Tx/>
        <a:buBlip>
          <a:blip r:embed="rId18"/>
        </a:buBlip>
        <a:defRPr lang="pl-PL" sz="1600" kern="1200" dirty="0" smtClean="0">
          <a:solidFill>
            <a:srgbClr val="575756"/>
          </a:solidFill>
          <a:latin typeface="Fira Sans" panose="020B0503050000020004"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Tx/>
        <a:buBlip>
          <a:blip r:embed="rId18"/>
        </a:buBlip>
        <a:defRPr lang="pl-PL" sz="1600" kern="1200" dirty="0" smtClean="0">
          <a:solidFill>
            <a:srgbClr val="575756"/>
          </a:solidFill>
          <a:latin typeface="Fira Sans" panose="020B0503050000020004"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2.png"/><Relationship Id="rId21" Type="http://schemas.openxmlformats.org/officeDocument/2006/relationships/image" Target="../media/image48.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image" Target="../media/image31.png"/><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38.png"/><Relationship Id="rId5" Type="http://schemas.openxmlformats.org/officeDocument/2006/relationships/image" Target="../media/image33.png"/><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10.png"/><Relationship Id="rId9" Type="http://schemas.openxmlformats.org/officeDocument/2006/relationships/image" Target="../media/image36.png"/><Relationship Id="rId14" Type="http://schemas.openxmlformats.org/officeDocument/2006/relationships/image" Target="../media/image41.png"/><Relationship Id="rId22"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53.png"/><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4.jpe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5.png"/><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4.jpe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jpeg"/><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60.jpeg"/></Relationships>
</file>

<file path=ppt/slides/_rels/slide1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5.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jpeg"/><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2.xml"/><Relationship Id="rId6" Type="http://schemas.openxmlformats.org/officeDocument/2006/relationships/image" Target="../media/image70.png"/><Relationship Id="rId5" Type="http://schemas.openxmlformats.org/officeDocument/2006/relationships/image" Target="../media/image4.pn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1.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4.png"/><Relationship Id="rId2" Type="http://schemas.openxmlformats.org/officeDocument/2006/relationships/image" Target="../media/image72.emf"/><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75.png"/><Relationship Id="rId4" Type="http://schemas.openxmlformats.org/officeDocument/2006/relationships/image" Target="../media/image74.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2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3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3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1.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rotWithShape="1">
          <a:blip r:embed="rId2" cstate="print">
            <a:extLst>
              <a:ext uri="{28A0092B-C50C-407E-A947-70E740481C1C}">
                <a14:useLocalDpi xmlns:a14="http://schemas.microsoft.com/office/drawing/2010/main" val="0"/>
              </a:ext>
            </a:extLst>
          </a:blip>
          <a:srcRect l="389" t="26109" r="13152" b="75"/>
          <a:stretch/>
        </p:blipFill>
        <p:spPr>
          <a:xfrm>
            <a:off x="0" y="0"/>
            <a:ext cx="12193200" cy="6940800"/>
          </a:xfrm>
          <a:prstGeom prst="rect">
            <a:avLst/>
          </a:prstGeom>
        </p:spPr>
      </p:pic>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211" y="4440981"/>
            <a:ext cx="6025142" cy="1900765"/>
          </a:xfrm>
          <a:prstGeom prst="rect">
            <a:avLst/>
          </a:prstGeom>
        </p:spPr>
      </p:pic>
      <p:sp>
        <p:nvSpPr>
          <p:cNvPr id="14" name="pole tekstowe 13"/>
          <p:cNvSpPr txBox="1"/>
          <p:nvPr/>
        </p:nvSpPr>
        <p:spPr>
          <a:xfrm>
            <a:off x="903288" y="5713637"/>
            <a:ext cx="5443537" cy="254000"/>
          </a:xfrm>
          <a:prstGeom prst="rect">
            <a:avLst/>
          </a:prstGeom>
          <a:noFill/>
        </p:spPr>
        <p:txBody>
          <a:bodyPr>
            <a:spAutoFit/>
          </a:bodyPr>
          <a:lstStyle/>
          <a:p>
            <a:pPr>
              <a:defRPr/>
            </a:pPr>
            <a:r>
              <a:rPr lang="pl-PL" sz="1050" dirty="0" smtClean="0">
                <a:solidFill>
                  <a:srgbClr val="575756"/>
                </a:solidFill>
                <a:latin typeface="Fira Sans SemiBold" panose="020B0603050000020004" pitchFamily="34" charset="0"/>
              </a:rPr>
              <a:t>Szkolenie z budowy i obsługi</a:t>
            </a:r>
            <a:endParaRPr lang="pl-PL" sz="1050" dirty="0">
              <a:solidFill>
                <a:srgbClr val="575756"/>
              </a:solidFill>
              <a:latin typeface="Fira Sans SemiBold" panose="020B0603050000020004" pitchFamily="34" charset="0"/>
            </a:endParaRPr>
          </a:p>
        </p:txBody>
      </p:sp>
      <p:pic>
        <p:nvPicPr>
          <p:cNvPr id="28" name="Obraz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6233" y="4892336"/>
            <a:ext cx="146955" cy="256381"/>
          </a:xfrm>
          <a:prstGeom prst="rect">
            <a:avLst/>
          </a:prstGeom>
        </p:spPr>
      </p:pic>
      <p:sp>
        <p:nvSpPr>
          <p:cNvPr id="30" name="pole tekstowe 6"/>
          <p:cNvSpPr txBox="1">
            <a:spLocks noChangeArrowheads="1"/>
          </p:cNvSpPr>
          <p:nvPr/>
        </p:nvSpPr>
        <p:spPr bwMode="auto">
          <a:xfrm>
            <a:off x="2193925" y="4768850"/>
            <a:ext cx="2743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575756"/>
                </a:solidFill>
                <a:latin typeface="Fira Sans SemiBold" panose="020B0603050000020004" pitchFamily="34" charset="0"/>
              </a:rPr>
              <a:t>KIERUNEK</a:t>
            </a:r>
            <a:endParaRPr lang="pl-PL" altLang="pl-PL" sz="2800" b="1" dirty="0">
              <a:solidFill>
                <a:srgbClr val="575756"/>
              </a:solidFill>
              <a:latin typeface="Fira Sans SemiBold" panose="020B0603050000020004" pitchFamily="34" charset="0"/>
            </a:endParaRPr>
          </a:p>
        </p:txBody>
      </p:sp>
      <p:sp>
        <p:nvSpPr>
          <p:cNvPr id="31" name="pole tekstowe 11"/>
          <p:cNvSpPr txBox="1">
            <a:spLocks noChangeArrowheads="1"/>
          </p:cNvSpPr>
          <p:nvPr/>
        </p:nvSpPr>
        <p:spPr bwMode="auto">
          <a:xfrm>
            <a:off x="2193925" y="5187771"/>
            <a:ext cx="2743199"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83C04C"/>
                </a:solidFill>
                <a:latin typeface="Fira Sans SemiBold" panose="020B0603050000020004" pitchFamily="34" charset="0"/>
              </a:rPr>
              <a:t>Urbino electric</a:t>
            </a:r>
            <a:endParaRPr lang="pl-PL" altLang="pl-PL" sz="2800" b="1" dirty="0">
              <a:solidFill>
                <a:srgbClr val="83C04C"/>
              </a:solidFill>
              <a:latin typeface="Fira Sans SemiBold" panose="020B0603050000020004" pitchFamily="34" charset="0"/>
            </a:endParaRPr>
          </a:p>
        </p:txBody>
      </p:sp>
    </p:spTree>
    <p:extLst>
      <p:ext uri="{BB962C8B-B14F-4D97-AF65-F5344CB8AC3E}">
        <p14:creationId xmlns:p14="http://schemas.microsoft.com/office/powerpoint/2010/main" val="26252629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Prostokąt 79"/>
          <p:cNvSpPr/>
          <p:nvPr/>
        </p:nvSpPr>
        <p:spPr>
          <a:xfrm>
            <a:off x="-21763" y="3108926"/>
            <a:ext cx="12169123" cy="3200516"/>
          </a:xfrm>
          <a:prstGeom prst="rect">
            <a:avLst/>
          </a:prstGeom>
          <a:gradFill flip="none" rotWithShape="1">
            <a:gsLst>
              <a:gs pos="100000">
                <a:srgbClr val="EAEAEA">
                  <a:alpha val="0"/>
                </a:srgbClr>
              </a:gs>
              <a:gs pos="0">
                <a:srgbClr val="FFFFFF">
                  <a:alpha val="0"/>
                </a:srgbClr>
              </a:gs>
              <a:gs pos="13000">
                <a:srgbClr val="D4D4D4">
                  <a:alpha val="10000"/>
                </a:srgbClr>
              </a:gs>
              <a:gs pos="83000">
                <a:srgbClr val="D4D4D4">
                  <a:alpha val="10000"/>
                </a:srgbClr>
              </a:gs>
              <a:gs pos="62000">
                <a:srgbClr val="D4D4D4">
                  <a:alpha val="20000"/>
                </a:srgbClr>
              </a:gs>
              <a:gs pos="45000">
                <a:srgbClr val="D5D5D5">
                  <a:alpha val="29000"/>
                </a:srgbClr>
              </a:gs>
              <a:gs pos="27000">
                <a:schemeClr val="accent3">
                  <a:lumMod val="45000"/>
                  <a:lumOff val="55000"/>
                  <a:alpha val="2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dirty="0">
              <a:solidFill>
                <a:schemeClr val="tx1">
                  <a:lumMod val="65000"/>
                  <a:lumOff val="35000"/>
                </a:schemeClr>
              </a:solidFill>
            </a:endParaRPr>
          </a:p>
        </p:txBody>
      </p:sp>
      <p:pic>
        <p:nvPicPr>
          <p:cNvPr id="4" name="Picture 3"/>
          <p:cNvPicPr>
            <a:picLocks noChangeAspect="1" noChangeArrowheads="1"/>
          </p:cNvPicPr>
          <p:nvPr/>
        </p:nvPicPr>
        <p:blipFill>
          <a:blip r:embed="rId2" cstate="print"/>
          <a:srcRect/>
          <a:stretch>
            <a:fillRect/>
          </a:stretch>
        </p:blipFill>
        <p:spPr bwMode="auto">
          <a:xfrm>
            <a:off x="3894165" y="1380329"/>
            <a:ext cx="1209675" cy="838200"/>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2544970" y="1516056"/>
            <a:ext cx="469939" cy="681670"/>
          </a:xfrm>
          <a:prstGeom prst="rect">
            <a:avLst/>
          </a:prstGeom>
          <a:noFill/>
          <a:ln w="9525">
            <a:noFill/>
            <a:miter lim="800000"/>
            <a:headEnd/>
            <a:tailEnd/>
          </a:ln>
        </p:spPr>
      </p:pic>
      <p:sp>
        <p:nvSpPr>
          <p:cNvPr id="6" name="Prostokąt 5"/>
          <p:cNvSpPr/>
          <p:nvPr/>
        </p:nvSpPr>
        <p:spPr>
          <a:xfrm>
            <a:off x="0" y="1077042"/>
            <a:ext cx="12169123" cy="2010991"/>
          </a:xfrm>
          <a:prstGeom prst="rect">
            <a:avLst/>
          </a:prstGeom>
          <a:gradFill flip="none" rotWithShape="1">
            <a:gsLst>
              <a:gs pos="100000">
                <a:srgbClr val="EAEAEA">
                  <a:alpha val="0"/>
                </a:srgbClr>
              </a:gs>
              <a:gs pos="0">
                <a:srgbClr val="FFFFFF">
                  <a:alpha val="0"/>
                </a:srgbClr>
              </a:gs>
              <a:gs pos="13000">
                <a:srgbClr val="D4D4D4">
                  <a:alpha val="10000"/>
                </a:srgbClr>
              </a:gs>
              <a:gs pos="83000">
                <a:srgbClr val="D4D4D4">
                  <a:alpha val="10000"/>
                </a:srgbClr>
              </a:gs>
              <a:gs pos="62000">
                <a:srgbClr val="D4D4D4">
                  <a:alpha val="20000"/>
                </a:srgbClr>
              </a:gs>
              <a:gs pos="45000">
                <a:srgbClr val="D5D5D5">
                  <a:alpha val="29000"/>
                </a:srgbClr>
              </a:gs>
              <a:gs pos="27000">
                <a:schemeClr val="accent3">
                  <a:lumMod val="45000"/>
                  <a:lumOff val="55000"/>
                  <a:alpha val="2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dirty="0">
              <a:solidFill>
                <a:schemeClr val="tx1">
                  <a:lumMod val="65000"/>
                  <a:lumOff val="35000"/>
                </a:schemeClr>
              </a:solidFill>
            </a:endParaRPr>
          </a:p>
        </p:txBody>
      </p:sp>
      <p:sp>
        <p:nvSpPr>
          <p:cNvPr id="7" name="Prostokąt 6"/>
          <p:cNvSpPr/>
          <p:nvPr/>
        </p:nvSpPr>
        <p:spPr>
          <a:xfrm>
            <a:off x="184887" y="5988281"/>
            <a:ext cx="910192" cy="710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Prostokąt 7"/>
          <p:cNvSpPr/>
          <p:nvPr/>
        </p:nvSpPr>
        <p:spPr>
          <a:xfrm>
            <a:off x="11431231" y="6149329"/>
            <a:ext cx="759655" cy="710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rostokąt 8"/>
          <p:cNvSpPr/>
          <p:nvPr/>
        </p:nvSpPr>
        <p:spPr>
          <a:xfrm>
            <a:off x="1" y="1304849"/>
            <a:ext cx="1509712"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pic>
        <p:nvPicPr>
          <p:cNvPr id="10" name="Obraz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42749" y="1380329"/>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ole tekstowe 20"/>
          <p:cNvSpPr txBox="1">
            <a:spLocks noChangeArrowheads="1"/>
          </p:cNvSpPr>
          <p:nvPr/>
        </p:nvSpPr>
        <p:spPr bwMode="auto">
          <a:xfrm>
            <a:off x="502784" y="1279524"/>
            <a:ext cx="9091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1600" b="1" dirty="0" smtClean="0">
                <a:solidFill>
                  <a:schemeClr val="bg1"/>
                </a:solidFill>
                <a:latin typeface="Fira Sans SemiBold" panose="020B0603050000020004" pitchFamily="34" charset="0"/>
              </a:rPr>
              <a:t>Baterie</a:t>
            </a:r>
            <a:endParaRPr lang="pl-PL" altLang="pl-PL" sz="1600" b="1" dirty="0">
              <a:solidFill>
                <a:schemeClr val="bg1"/>
              </a:solidFill>
              <a:latin typeface="Fira Sans SemiBold" panose="020B0603050000020004" pitchFamily="34" charset="0"/>
            </a:endParaRPr>
          </a:p>
        </p:txBody>
      </p:sp>
      <p:sp>
        <p:nvSpPr>
          <p:cNvPr id="12" name="TextBox 23"/>
          <p:cNvSpPr txBox="1"/>
          <p:nvPr/>
        </p:nvSpPr>
        <p:spPr>
          <a:xfrm>
            <a:off x="2405477" y="2401008"/>
            <a:ext cx="748923" cy="400110"/>
          </a:xfrm>
          <a:prstGeom prst="rect">
            <a:avLst/>
          </a:prstGeom>
          <a:noFill/>
        </p:spPr>
        <p:txBody>
          <a:bodyPr wrap="none" rtlCol="0">
            <a:spAutoFit/>
          </a:bodyPr>
          <a:lstStyle/>
          <a:p>
            <a:pPr algn="ctr" fontAlgn="base">
              <a:spcBef>
                <a:spcPct val="0"/>
              </a:spcBef>
              <a:spcAft>
                <a:spcPts val="600"/>
              </a:spcAft>
            </a:pPr>
            <a:r>
              <a:rPr lang="pl-PL" sz="2000" b="1" dirty="0" smtClean="0">
                <a:solidFill>
                  <a:srgbClr val="5A5A58"/>
                </a:solidFill>
                <a:cs typeface="Arial" charset="0"/>
              </a:rPr>
              <a:t>CELA</a:t>
            </a:r>
            <a:endParaRPr lang="en-US" sz="1400" dirty="0">
              <a:solidFill>
                <a:srgbClr val="5A5A58"/>
              </a:solidFill>
              <a:cs typeface="Arial" charset="0"/>
            </a:endParaRPr>
          </a:p>
        </p:txBody>
      </p:sp>
      <p:sp>
        <p:nvSpPr>
          <p:cNvPr id="13" name="TextBox 29"/>
          <p:cNvSpPr txBox="1"/>
          <p:nvPr/>
        </p:nvSpPr>
        <p:spPr>
          <a:xfrm>
            <a:off x="6004328" y="2175657"/>
            <a:ext cx="1342034" cy="723275"/>
          </a:xfrm>
          <a:prstGeom prst="rect">
            <a:avLst/>
          </a:prstGeom>
          <a:noFill/>
        </p:spPr>
        <p:txBody>
          <a:bodyPr wrap="none" rtlCol="0">
            <a:spAutoFit/>
          </a:bodyPr>
          <a:lstStyle/>
          <a:p>
            <a:pPr algn="ctr" fontAlgn="base">
              <a:spcBef>
                <a:spcPct val="0"/>
              </a:spcBef>
              <a:spcAft>
                <a:spcPts val="600"/>
              </a:spcAft>
            </a:pPr>
            <a:r>
              <a:rPr lang="pl-PL" sz="2000" b="1" dirty="0" smtClean="0">
                <a:solidFill>
                  <a:srgbClr val="5A5A58"/>
                </a:solidFill>
                <a:cs typeface="Arial" charset="0"/>
              </a:rPr>
              <a:t>PACK</a:t>
            </a:r>
            <a:endParaRPr lang="de-DE" sz="1600" dirty="0">
              <a:solidFill>
                <a:srgbClr val="5A5A58"/>
              </a:solidFill>
              <a:cs typeface="Arial" charset="0"/>
            </a:endParaRPr>
          </a:p>
          <a:p>
            <a:pPr algn="ctr" fontAlgn="base">
              <a:spcBef>
                <a:spcPct val="0"/>
              </a:spcBef>
              <a:spcAft>
                <a:spcPct val="0"/>
              </a:spcAft>
            </a:pPr>
            <a:r>
              <a:rPr lang="de-DE" sz="1600" dirty="0">
                <a:solidFill>
                  <a:srgbClr val="5A5A58"/>
                </a:solidFill>
                <a:cs typeface="Arial" charset="0"/>
              </a:rPr>
              <a:t>8 </a:t>
            </a:r>
            <a:r>
              <a:rPr lang="pl-PL" sz="1600" dirty="0" smtClean="0">
                <a:solidFill>
                  <a:srgbClr val="5A5A58"/>
                </a:solidFill>
                <a:cs typeface="Arial" charset="0"/>
              </a:rPr>
              <a:t>MODUŁÓW</a:t>
            </a:r>
            <a:endParaRPr lang="de-DE" sz="1600" dirty="0">
              <a:solidFill>
                <a:srgbClr val="5A5A58"/>
              </a:solidFill>
              <a:cs typeface="Arial" charset="0"/>
            </a:endParaRPr>
          </a:p>
        </p:txBody>
      </p:sp>
      <p:pic>
        <p:nvPicPr>
          <p:cNvPr id="14" name="Obraz 2"/>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5865024" y="731237"/>
            <a:ext cx="1524265" cy="1273646"/>
          </a:xfrm>
          <a:prstGeom prst="rect">
            <a:avLst/>
          </a:prstGeom>
          <a:noFill/>
          <a:ln w="9525">
            <a:noFill/>
            <a:miter lim="800000"/>
            <a:headEnd/>
            <a:tailEnd/>
          </a:ln>
        </p:spPr>
      </p:pic>
      <p:grpSp>
        <p:nvGrpSpPr>
          <p:cNvPr id="15" name="Grupa 14"/>
          <p:cNvGrpSpPr/>
          <p:nvPr/>
        </p:nvGrpSpPr>
        <p:grpSpPr>
          <a:xfrm>
            <a:off x="8676564" y="242190"/>
            <a:ext cx="1320215" cy="1690076"/>
            <a:chOff x="10181888" y="-1691508"/>
            <a:chExt cx="2008998" cy="3907842"/>
          </a:xfrm>
        </p:grpSpPr>
        <p:pic>
          <p:nvPicPr>
            <p:cNvPr id="16" name="Obraz 2"/>
            <p:cNvPicPr/>
            <p:nvPr/>
          </p:nvPicPr>
          <p:blipFill>
            <a:blip r:embed="rId7" cstate="print">
              <a:extLst>
                <a:ext uri="{BEBA8EAE-BF5A-486C-A8C5-ECC9F3942E4B}">
                  <a14:imgProps xmlns:a14="http://schemas.microsoft.com/office/drawing/2010/main">
                    <a14:imgLayer r:embed="rId6">
                      <a14:imgEffect>
                        <a14:backgroundRemoval t="0" b="100000" l="0" r="100000"/>
                      </a14:imgEffect>
                      <a14:imgEffect>
                        <a14:brightnessContrast bright="55000"/>
                      </a14:imgEffect>
                    </a14:imgLayer>
                  </a14:imgProps>
                </a:ext>
                <a:ext uri="{28A0092B-C50C-407E-A947-70E740481C1C}">
                  <a14:useLocalDpi xmlns:a14="http://schemas.microsoft.com/office/drawing/2010/main"/>
                </a:ext>
              </a:extLst>
            </a:blip>
            <a:srcRect/>
            <a:stretch>
              <a:fillRect/>
            </a:stretch>
          </p:blipFill>
          <p:spPr bwMode="auto">
            <a:xfrm>
              <a:off x="10190648" y="581540"/>
              <a:ext cx="2000238" cy="1634794"/>
            </a:xfrm>
            <a:prstGeom prst="rect">
              <a:avLst/>
            </a:prstGeom>
            <a:noFill/>
            <a:ln w="9525">
              <a:noFill/>
              <a:miter lim="800000"/>
              <a:headEnd/>
              <a:tailEnd/>
            </a:ln>
          </p:spPr>
        </p:pic>
        <p:pic>
          <p:nvPicPr>
            <p:cNvPr id="17" name="Obraz 2"/>
            <p:cNvPicPr/>
            <p:nvPr/>
          </p:nvPicPr>
          <p:blipFill>
            <a:blip r:embed="rId8" cstate="print">
              <a:extLst>
                <a:ext uri="{BEBA8EAE-BF5A-486C-A8C5-ECC9F3942E4B}">
                  <a14:imgProps xmlns:a14="http://schemas.microsoft.com/office/drawing/2010/main">
                    <a14:imgLayer r:embed="rId6">
                      <a14:imgEffect>
                        <a14:backgroundRemoval t="0" b="100000" l="0" r="100000"/>
                      </a14:imgEffect>
                      <a14:imgEffect>
                        <a14:brightnessContrast bright="45000"/>
                      </a14:imgEffect>
                    </a14:imgLayer>
                  </a14:imgProps>
                </a:ext>
                <a:ext uri="{28A0092B-C50C-407E-A947-70E740481C1C}">
                  <a14:useLocalDpi xmlns:a14="http://schemas.microsoft.com/office/drawing/2010/main"/>
                </a:ext>
              </a:extLst>
            </a:blip>
            <a:srcRect/>
            <a:stretch>
              <a:fillRect/>
            </a:stretch>
          </p:blipFill>
          <p:spPr bwMode="auto">
            <a:xfrm>
              <a:off x="10190648" y="127398"/>
              <a:ext cx="2000238" cy="1634794"/>
            </a:xfrm>
            <a:prstGeom prst="rect">
              <a:avLst/>
            </a:prstGeom>
            <a:noFill/>
            <a:ln w="9525">
              <a:noFill/>
              <a:miter lim="800000"/>
              <a:headEnd/>
              <a:tailEnd/>
            </a:ln>
          </p:spPr>
        </p:pic>
        <p:pic>
          <p:nvPicPr>
            <p:cNvPr id="18" name="Obraz 2"/>
            <p:cNvPicPr/>
            <p:nvPr/>
          </p:nvPicPr>
          <p:blipFill>
            <a:blip r:embed="rId9" cstate="print">
              <a:extLst>
                <a:ext uri="{BEBA8EAE-BF5A-486C-A8C5-ECC9F3942E4B}">
                  <a14:imgProps xmlns:a14="http://schemas.microsoft.com/office/drawing/2010/main">
                    <a14:imgLayer r:embed="rId6">
                      <a14:imgEffect>
                        <a14:backgroundRemoval t="0" b="100000" l="0" r="100000"/>
                      </a14:imgEffect>
                      <a14:imgEffect>
                        <a14:brightnessContrast bright="35000"/>
                      </a14:imgEffect>
                    </a14:imgLayer>
                  </a14:imgProps>
                </a:ext>
                <a:ext uri="{28A0092B-C50C-407E-A947-70E740481C1C}">
                  <a14:useLocalDpi xmlns:a14="http://schemas.microsoft.com/office/drawing/2010/main"/>
                </a:ext>
              </a:extLst>
            </a:blip>
            <a:srcRect/>
            <a:stretch>
              <a:fillRect/>
            </a:stretch>
          </p:blipFill>
          <p:spPr bwMode="auto">
            <a:xfrm>
              <a:off x="10181888" y="-337266"/>
              <a:ext cx="2000238" cy="1634794"/>
            </a:xfrm>
            <a:prstGeom prst="rect">
              <a:avLst/>
            </a:prstGeom>
            <a:noFill/>
            <a:ln w="9525">
              <a:noFill/>
              <a:miter lim="800000"/>
              <a:headEnd/>
              <a:tailEnd/>
            </a:ln>
          </p:spPr>
        </p:pic>
        <p:pic>
          <p:nvPicPr>
            <p:cNvPr id="19" name="Obraz 2"/>
            <p:cNvPicPr/>
            <p:nvPr/>
          </p:nvPicPr>
          <p:blipFill>
            <a:blip r:embed="rId10" cstate="print">
              <a:extLst>
                <a:ext uri="{BEBA8EAE-BF5A-486C-A8C5-ECC9F3942E4B}">
                  <a14:imgProps xmlns:a14="http://schemas.microsoft.com/office/drawing/2010/main">
                    <a14:imgLayer r:embed="rId6">
                      <a14:imgEffect>
                        <a14:backgroundRemoval t="0" b="100000" l="0" r="100000"/>
                      </a14:imgEffect>
                      <a14:imgEffect>
                        <a14:brightnessContrast bright="25000"/>
                      </a14:imgEffect>
                    </a14:imgLayer>
                  </a14:imgProps>
                </a:ext>
                <a:ext uri="{28A0092B-C50C-407E-A947-70E740481C1C}">
                  <a14:useLocalDpi xmlns:a14="http://schemas.microsoft.com/office/drawing/2010/main"/>
                </a:ext>
              </a:extLst>
            </a:blip>
            <a:srcRect/>
            <a:stretch>
              <a:fillRect/>
            </a:stretch>
          </p:blipFill>
          <p:spPr bwMode="auto">
            <a:xfrm>
              <a:off x="10181888" y="-791408"/>
              <a:ext cx="2000238" cy="1634794"/>
            </a:xfrm>
            <a:prstGeom prst="rect">
              <a:avLst/>
            </a:prstGeom>
            <a:noFill/>
            <a:ln w="9525">
              <a:noFill/>
              <a:miter lim="800000"/>
              <a:headEnd/>
              <a:tailEnd/>
            </a:ln>
          </p:spPr>
        </p:pic>
        <p:pic>
          <p:nvPicPr>
            <p:cNvPr id="20" name="Obraz 2"/>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10190648" y="-1237366"/>
              <a:ext cx="2000238" cy="1634794"/>
            </a:xfrm>
            <a:prstGeom prst="rect">
              <a:avLst/>
            </a:prstGeom>
            <a:noFill/>
            <a:ln w="9525">
              <a:noFill/>
              <a:miter lim="800000"/>
              <a:headEnd/>
              <a:tailEnd/>
            </a:ln>
          </p:spPr>
        </p:pic>
        <p:pic>
          <p:nvPicPr>
            <p:cNvPr id="21" name="Obraz 2"/>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10190648" y="-1691508"/>
              <a:ext cx="2000238" cy="1634794"/>
            </a:xfrm>
            <a:prstGeom prst="rect">
              <a:avLst/>
            </a:prstGeom>
            <a:noFill/>
            <a:ln w="9525">
              <a:noFill/>
              <a:miter lim="800000"/>
              <a:headEnd/>
              <a:tailEnd/>
            </a:ln>
          </p:spPr>
        </p:pic>
      </p:grpSp>
      <p:sp>
        <p:nvSpPr>
          <p:cNvPr id="22" name="Chevron 40"/>
          <p:cNvSpPr/>
          <p:nvPr/>
        </p:nvSpPr>
        <p:spPr bwMode="auto">
          <a:xfrm>
            <a:off x="3440604" y="1624621"/>
            <a:ext cx="197276" cy="461665"/>
          </a:xfrm>
          <a:prstGeom prst="chevron">
            <a:avLst/>
          </a:prstGeom>
          <a:solidFill>
            <a:srgbClr val="83C04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fontAlgn="base">
              <a:spcBef>
                <a:spcPct val="0"/>
              </a:spcBef>
              <a:spcAft>
                <a:spcPct val="0"/>
              </a:spcAft>
              <a:buFontTx/>
              <a:buChar char="•"/>
            </a:pPr>
            <a:endParaRPr lang="en-US" sz="2400" b="1" dirty="0">
              <a:solidFill>
                <a:prstClr val="black"/>
              </a:solidFill>
              <a:cs typeface="Arial" pitchFamily="34" charset="0"/>
            </a:endParaRPr>
          </a:p>
        </p:txBody>
      </p:sp>
      <p:sp>
        <p:nvSpPr>
          <p:cNvPr id="23" name="TextBox 43"/>
          <p:cNvSpPr txBox="1"/>
          <p:nvPr/>
        </p:nvSpPr>
        <p:spPr>
          <a:xfrm>
            <a:off x="3979468" y="2388143"/>
            <a:ext cx="1039067" cy="400110"/>
          </a:xfrm>
          <a:prstGeom prst="rect">
            <a:avLst/>
          </a:prstGeom>
          <a:noFill/>
        </p:spPr>
        <p:txBody>
          <a:bodyPr wrap="none" rtlCol="0">
            <a:spAutoFit/>
          </a:bodyPr>
          <a:lstStyle/>
          <a:p>
            <a:pPr algn="ctr" fontAlgn="base">
              <a:spcBef>
                <a:spcPct val="0"/>
              </a:spcBef>
              <a:spcAft>
                <a:spcPts val="600"/>
              </a:spcAft>
            </a:pPr>
            <a:r>
              <a:rPr lang="pl-PL" sz="2000" b="1" dirty="0" smtClean="0">
                <a:solidFill>
                  <a:srgbClr val="5A5A58"/>
                </a:solidFill>
                <a:cs typeface="Arial" charset="0"/>
              </a:rPr>
              <a:t>MODUŁ</a:t>
            </a:r>
            <a:endParaRPr lang="de-DE" sz="1600" dirty="0">
              <a:solidFill>
                <a:srgbClr val="5A5A58"/>
              </a:solidFill>
              <a:cs typeface="Arial" charset="0"/>
            </a:endParaRPr>
          </a:p>
        </p:txBody>
      </p:sp>
      <p:sp>
        <p:nvSpPr>
          <p:cNvPr id="24" name="TextBox 44"/>
          <p:cNvSpPr txBox="1"/>
          <p:nvPr/>
        </p:nvSpPr>
        <p:spPr>
          <a:xfrm>
            <a:off x="8353017" y="2218650"/>
            <a:ext cx="2491388" cy="723275"/>
          </a:xfrm>
          <a:prstGeom prst="rect">
            <a:avLst/>
          </a:prstGeom>
          <a:noFill/>
        </p:spPr>
        <p:txBody>
          <a:bodyPr wrap="none" rtlCol="0">
            <a:spAutoFit/>
          </a:bodyPr>
          <a:lstStyle/>
          <a:p>
            <a:pPr algn="ctr" fontAlgn="base">
              <a:spcBef>
                <a:spcPct val="0"/>
              </a:spcBef>
              <a:spcAft>
                <a:spcPts val="600"/>
              </a:spcAft>
            </a:pPr>
            <a:r>
              <a:rPr lang="pl-PL" sz="2000" b="1" dirty="0" smtClean="0">
                <a:solidFill>
                  <a:srgbClr val="5A5A58"/>
                </a:solidFill>
                <a:cs typeface="Arial" charset="0"/>
              </a:rPr>
              <a:t>BATERIE TRAKCYJNE</a:t>
            </a:r>
            <a:endParaRPr lang="de-DE" sz="1600" dirty="0">
              <a:solidFill>
                <a:srgbClr val="5A5A58"/>
              </a:solidFill>
              <a:cs typeface="Arial" charset="0"/>
            </a:endParaRPr>
          </a:p>
          <a:p>
            <a:pPr algn="ctr" fontAlgn="base">
              <a:spcBef>
                <a:spcPct val="0"/>
              </a:spcBef>
              <a:spcAft>
                <a:spcPct val="0"/>
              </a:spcAft>
            </a:pPr>
            <a:r>
              <a:rPr lang="pl-PL" sz="1600" dirty="0">
                <a:solidFill>
                  <a:srgbClr val="5A5A58"/>
                </a:solidFill>
                <a:cs typeface="Arial" charset="0"/>
              </a:rPr>
              <a:t>2</a:t>
            </a:r>
            <a:r>
              <a:rPr lang="de-DE" sz="1600" dirty="0">
                <a:solidFill>
                  <a:srgbClr val="5A5A58"/>
                </a:solidFill>
                <a:cs typeface="Arial" charset="0"/>
              </a:rPr>
              <a:t>–6 </a:t>
            </a:r>
            <a:r>
              <a:rPr lang="pl-PL" sz="1600" dirty="0" smtClean="0">
                <a:solidFill>
                  <a:srgbClr val="5A5A58"/>
                </a:solidFill>
                <a:cs typeface="Arial" charset="0"/>
              </a:rPr>
              <a:t>PACKÓW</a:t>
            </a:r>
            <a:endParaRPr lang="en-US" sz="1400" dirty="0">
              <a:solidFill>
                <a:srgbClr val="5A5A58"/>
              </a:solidFill>
              <a:cs typeface="Arial" charset="0"/>
            </a:endParaRPr>
          </a:p>
        </p:txBody>
      </p:sp>
      <p:sp>
        <p:nvSpPr>
          <p:cNvPr id="25" name="TextBox 28"/>
          <p:cNvSpPr txBox="1"/>
          <p:nvPr/>
        </p:nvSpPr>
        <p:spPr>
          <a:xfrm>
            <a:off x="4825905" y="4104555"/>
            <a:ext cx="1311275" cy="584775"/>
          </a:xfrm>
          <a:prstGeom prst="rect">
            <a:avLst/>
          </a:prstGeom>
          <a:noFill/>
        </p:spPr>
        <p:txBody>
          <a:bodyPr>
            <a:spAutoFit/>
          </a:bodyPr>
          <a:lstStyle/>
          <a:p>
            <a:pPr>
              <a:spcAft>
                <a:spcPts val="600"/>
              </a:spcAft>
              <a:defRPr/>
            </a:pPr>
            <a:r>
              <a:rPr lang="pl-PL" sz="1600" dirty="0">
                <a:solidFill>
                  <a:srgbClr val="5A5A58"/>
                </a:solidFill>
              </a:rPr>
              <a:t>2-5 </a:t>
            </a:r>
            <a:r>
              <a:rPr lang="pl-PL" sz="1600" dirty="0" smtClean="0">
                <a:solidFill>
                  <a:srgbClr val="5A5A58"/>
                </a:solidFill>
              </a:rPr>
              <a:t>baterii</a:t>
            </a:r>
            <a:br>
              <a:rPr lang="pl-PL" sz="1600" dirty="0" smtClean="0">
                <a:solidFill>
                  <a:srgbClr val="5A5A58"/>
                </a:solidFill>
              </a:rPr>
            </a:br>
            <a:r>
              <a:rPr lang="pl-PL" sz="1600" dirty="0" smtClean="0">
                <a:solidFill>
                  <a:srgbClr val="5A5A58"/>
                </a:solidFill>
              </a:rPr>
              <a:t>58</a:t>
            </a:r>
            <a:r>
              <a:rPr lang="de-DE" sz="1600" dirty="0" smtClean="0">
                <a:solidFill>
                  <a:srgbClr val="5A5A58"/>
                </a:solidFill>
              </a:rPr>
              <a:t>–</a:t>
            </a:r>
            <a:r>
              <a:rPr lang="pl-PL" sz="1600" dirty="0" smtClean="0">
                <a:solidFill>
                  <a:srgbClr val="5A5A58"/>
                </a:solidFill>
              </a:rPr>
              <a:t>145</a:t>
            </a:r>
            <a:r>
              <a:rPr lang="de-DE" sz="1600" dirty="0" smtClean="0">
                <a:solidFill>
                  <a:srgbClr val="5A5A58"/>
                </a:solidFill>
              </a:rPr>
              <a:t> </a:t>
            </a:r>
            <a:r>
              <a:rPr lang="de-DE" sz="1600" dirty="0">
                <a:solidFill>
                  <a:srgbClr val="5A5A58"/>
                </a:solidFill>
              </a:rPr>
              <a:t>kWh</a:t>
            </a:r>
            <a:endParaRPr lang="en-US" sz="1400" dirty="0">
              <a:solidFill>
                <a:srgbClr val="5A5A58"/>
              </a:solidFill>
            </a:endParaRPr>
          </a:p>
        </p:txBody>
      </p:sp>
      <p:sp>
        <p:nvSpPr>
          <p:cNvPr id="26" name="Tytuł 1"/>
          <p:cNvSpPr txBox="1">
            <a:spLocks/>
          </p:cNvSpPr>
          <p:nvPr/>
        </p:nvSpPr>
        <p:spPr>
          <a:xfrm>
            <a:off x="2294483" y="3350553"/>
            <a:ext cx="1293230" cy="936708"/>
          </a:xfrm>
          <a:prstGeom prst="rect">
            <a:avLst/>
          </a:prstGeom>
        </p:spPr>
        <p:txBody>
          <a:bodyPr anchor="ctr">
            <a:normAutofit/>
          </a:bodyPr>
          <a:lstStyle>
            <a:lvl1pPr>
              <a:defRPr sz="2400" b="1">
                <a:solidFill>
                  <a:schemeClr val="tx1">
                    <a:lumMod val="50000"/>
                    <a:lumOff val="50000"/>
                  </a:schemeClr>
                </a:solidFill>
              </a:defRPr>
            </a:lvl1pPr>
          </a:lstStyle>
          <a:p>
            <a:pPr algn="ctr">
              <a:lnSpc>
                <a:spcPct val="90000"/>
              </a:lnSpc>
              <a:defRPr/>
            </a:pPr>
            <a:r>
              <a:rPr lang="pl-PL" sz="1800" dirty="0" smtClean="0">
                <a:solidFill>
                  <a:srgbClr val="5A5A58"/>
                </a:solidFill>
                <a:ea typeface="+mj-ea"/>
                <a:cs typeface="+mj-cs"/>
              </a:rPr>
              <a:t>High Energy</a:t>
            </a:r>
            <a:endParaRPr lang="pl-PL" sz="1800" dirty="0">
              <a:solidFill>
                <a:srgbClr val="5A5A58"/>
              </a:solidFill>
              <a:ea typeface="+mj-ea"/>
              <a:cs typeface="+mj-cs"/>
            </a:endParaRPr>
          </a:p>
        </p:txBody>
      </p:sp>
      <p:grpSp>
        <p:nvGrpSpPr>
          <p:cNvPr id="27" name="Grupa 26"/>
          <p:cNvGrpSpPr/>
          <p:nvPr/>
        </p:nvGrpSpPr>
        <p:grpSpPr>
          <a:xfrm>
            <a:off x="2329723" y="4709169"/>
            <a:ext cx="1203308" cy="1981009"/>
            <a:chOff x="1397739" y="4018933"/>
            <a:chExt cx="1477963" cy="2790796"/>
          </a:xfrm>
        </p:grpSpPr>
        <p:pic>
          <p:nvPicPr>
            <p:cNvPr id="28" name="Obraz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05677" y="5660476"/>
              <a:ext cx="1470025" cy="114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Obraz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405677" y="5344496"/>
              <a:ext cx="1470025"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Obraz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397739" y="5001596"/>
              <a:ext cx="1470025"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Obraz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97739" y="4668221"/>
              <a:ext cx="1470025"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Obraz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405677" y="4342851"/>
              <a:ext cx="1470025" cy="114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Obraz 2"/>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405677" y="4018933"/>
              <a:ext cx="1470025"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ytuł 1"/>
          <p:cNvSpPr txBox="1">
            <a:spLocks/>
          </p:cNvSpPr>
          <p:nvPr/>
        </p:nvSpPr>
        <p:spPr>
          <a:xfrm>
            <a:off x="4603823" y="3355913"/>
            <a:ext cx="1389156" cy="936708"/>
          </a:xfrm>
          <a:prstGeom prst="rect">
            <a:avLst/>
          </a:prstGeom>
        </p:spPr>
        <p:txBody>
          <a:bodyPr anchor="ctr">
            <a:normAutofit/>
          </a:bodyPr>
          <a:lstStyle>
            <a:lvl1pPr>
              <a:defRPr sz="2400" b="1">
                <a:solidFill>
                  <a:schemeClr val="tx1">
                    <a:lumMod val="50000"/>
                    <a:lumOff val="50000"/>
                  </a:schemeClr>
                </a:solidFill>
              </a:defRPr>
            </a:lvl1pPr>
          </a:lstStyle>
          <a:p>
            <a:pPr algn="ctr">
              <a:lnSpc>
                <a:spcPct val="90000"/>
              </a:lnSpc>
              <a:defRPr/>
            </a:pPr>
            <a:r>
              <a:rPr lang="pl-PL" sz="1800" dirty="0" smtClean="0">
                <a:solidFill>
                  <a:srgbClr val="5A5A58"/>
                </a:solidFill>
                <a:ea typeface="+mj-ea"/>
                <a:cs typeface="+mj-cs"/>
              </a:rPr>
              <a:t>High </a:t>
            </a:r>
            <a:br>
              <a:rPr lang="pl-PL" sz="1800" dirty="0" smtClean="0">
                <a:solidFill>
                  <a:srgbClr val="5A5A58"/>
                </a:solidFill>
                <a:ea typeface="+mj-ea"/>
                <a:cs typeface="+mj-cs"/>
              </a:rPr>
            </a:br>
            <a:r>
              <a:rPr lang="pl-PL" sz="1800" dirty="0" smtClean="0">
                <a:solidFill>
                  <a:srgbClr val="5A5A58"/>
                </a:solidFill>
                <a:ea typeface="+mj-ea"/>
                <a:cs typeface="+mj-cs"/>
              </a:rPr>
              <a:t>Power</a:t>
            </a:r>
            <a:endParaRPr lang="pl-PL" sz="1800" dirty="0">
              <a:solidFill>
                <a:srgbClr val="5A5A58"/>
              </a:solidFill>
              <a:ea typeface="+mj-ea"/>
              <a:cs typeface="+mj-cs"/>
            </a:endParaRPr>
          </a:p>
        </p:txBody>
      </p:sp>
      <p:sp>
        <p:nvSpPr>
          <p:cNvPr id="35" name="TextBox 28"/>
          <p:cNvSpPr txBox="1"/>
          <p:nvPr/>
        </p:nvSpPr>
        <p:spPr>
          <a:xfrm>
            <a:off x="2202706" y="4088212"/>
            <a:ext cx="1311275" cy="584775"/>
          </a:xfrm>
          <a:prstGeom prst="rect">
            <a:avLst/>
          </a:prstGeom>
          <a:noFill/>
        </p:spPr>
        <p:txBody>
          <a:bodyPr>
            <a:spAutoFit/>
          </a:bodyPr>
          <a:lstStyle/>
          <a:p>
            <a:pPr algn="r">
              <a:spcAft>
                <a:spcPts val="600"/>
              </a:spcAft>
              <a:defRPr/>
            </a:pPr>
            <a:r>
              <a:rPr lang="pl-PL" sz="1600" dirty="0" smtClean="0">
                <a:solidFill>
                  <a:srgbClr val="5A5A58"/>
                </a:solidFill>
              </a:rPr>
              <a:t>2-6 baterii</a:t>
            </a:r>
            <a:br>
              <a:rPr lang="pl-PL" sz="1600" dirty="0" smtClean="0">
                <a:solidFill>
                  <a:srgbClr val="5A5A58"/>
                </a:solidFill>
              </a:rPr>
            </a:br>
            <a:r>
              <a:rPr lang="pl-PL" sz="1600" dirty="0" smtClean="0">
                <a:solidFill>
                  <a:srgbClr val="5A5A58"/>
                </a:solidFill>
              </a:rPr>
              <a:t>80</a:t>
            </a:r>
            <a:r>
              <a:rPr lang="de-DE" sz="1600" dirty="0" smtClean="0">
                <a:solidFill>
                  <a:srgbClr val="5A5A58"/>
                </a:solidFill>
              </a:rPr>
              <a:t>–</a:t>
            </a:r>
            <a:r>
              <a:rPr lang="pl-PL" sz="1600" dirty="0" smtClean="0">
                <a:solidFill>
                  <a:srgbClr val="5A5A58"/>
                </a:solidFill>
              </a:rPr>
              <a:t>240</a:t>
            </a:r>
            <a:r>
              <a:rPr lang="de-DE" sz="1600" dirty="0" smtClean="0">
                <a:solidFill>
                  <a:srgbClr val="5A5A58"/>
                </a:solidFill>
              </a:rPr>
              <a:t> </a:t>
            </a:r>
            <a:r>
              <a:rPr lang="de-DE" sz="1600" dirty="0">
                <a:solidFill>
                  <a:srgbClr val="5A5A58"/>
                </a:solidFill>
              </a:rPr>
              <a:t>kWh</a:t>
            </a:r>
            <a:endParaRPr lang="en-US" sz="1400" dirty="0">
              <a:solidFill>
                <a:srgbClr val="5A5A58"/>
              </a:solidFill>
            </a:endParaRPr>
          </a:p>
        </p:txBody>
      </p:sp>
      <p:sp>
        <p:nvSpPr>
          <p:cNvPr id="36" name="Prostokąt 35"/>
          <p:cNvSpPr/>
          <p:nvPr/>
        </p:nvSpPr>
        <p:spPr>
          <a:xfrm>
            <a:off x="121080" y="3116592"/>
            <a:ext cx="5958626" cy="359788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Prostokąt 36"/>
          <p:cNvSpPr/>
          <p:nvPr/>
        </p:nvSpPr>
        <p:spPr>
          <a:xfrm>
            <a:off x="6256943" y="3107402"/>
            <a:ext cx="5807238" cy="359788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Pięciokąt 37"/>
          <p:cNvSpPr/>
          <p:nvPr/>
        </p:nvSpPr>
        <p:spPr>
          <a:xfrm rot="16200000">
            <a:off x="2631144" y="4654311"/>
            <a:ext cx="2936131" cy="824704"/>
          </a:xfrm>
          <a:prstGeom prst="homePlate">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28"/>
          <p:cNvSpPr txBox="1"/>
          <p:nvPr/>
        </p:nvSpPr>
        <p:spPr>
          <a:xfrm>
            <a:off x="3685467" y="4086180"/>
            <a:ext cx="840294" cy="1308050"/>
          </a:xfrm>
          <a:prstGeom prst="rect">
            <a:avLst/>
          </a:prstGeom>
          <a:noFill/>
        </p:spPr>
        <p:txBody>
          <a:bodyPr wrap="none">
            <a:spAutoFit/>
          </a:bodyPr>
          <a:lstStyle/>
          <a:p>
            <a:pPr algn="ctr">
              <a:spcAft>
                <a:spcPts val="600"/>
              </a:spcAft>
              <a:defRPr/>
            </a:pPr>
            <a:r>
              <a:rPr lang="pl-PL" sz="1600" b="1" dirty="0" smtClean="0">
                <a:solidFill>
                  <a:schemeClr val="bg1"/>
                </a:solidFill>
              </a:rPr>
              <a:t>120 kW</a:t>
            </a:r>
          </a:p>
          <a:p>
            <a:pPr algn="ctr">
              <a:spcAft>
                <a:spcPts val="600"/>
              </a:spcAft>
              <a:defRPr/>
            </a:pPr>
            <a:r>
              <a:rPr lang="pl-PL" sz="1600" b="1" dirty="0" smtClean="0">
                <a:solidFill>
                  <a:schemeClr val="bg1"/>
                </a:solidFill>
              </a:rPr>
              <a:t>80 </a:t>
            </a:r>
            <a:r>
              <a:rPr lang="pl-PL" sz="1600" b="1" dirty="0">
                <a:solidFill>
                  <a:schemeClr val="bg1"/>
                </a:solidFill>
              </a:rPr>
              <a:t>kW</a:t>
            </a:r>
          </a:p>
          <a:p>
            <a:pPr algn="ctr">
              <a:spcAft>
                <a:spcPts val="600"/>
              </a:spcAft>
              <a:defRPr/>
            </a:pPr>
            <a:r>
              <a:rPr lang="pl-PL" sz="1600" b="1" dirty="0">
                <a:solidFill>
                  <a:schemeClr val="bg1"/>
                </a:solidFill>
              </a:rPr>
              <a:t>40 kW</a:t>
            </a:r>
          </a:p>
          <a:p>
            <a:pPr algn="ctr">
              <a:spcAft>
                <a:spcPts val="600"/>
              </a:spcAft>
              <a:defRPr/>
            </a:pPr>
            <a:r>
              <a:rPr lang="pl-PL" sz="1600" b="1" dirty="0">
                <a:solidFill>
                  <a:schemeClr val="bg1"/>
                </a:solidFill>
              </a:rPr>
              <a:t>20 kW</a:t>
            </a:r>
            <a:endParaRPr lang="pl-PL" sz="600" b="1" dirty="0">
              <a:solidFill>
                <a:schemeClr val="bg1"/>
              </a:solidFill>
            </a:endParaRPr>
          </a:p>
        </p:txBody>
      </p:sp>
      <p:sp>
        <p:nvSpPr>
          <p:cNvPr id="40" name="TextBox 28"/>
          <p:cNvSpPr txBox="1"/>
          <p:nvPr/>
        </p:nvSpPr>
        <p:spPr>
          <a:xfrm>
            <a:off x="3604295" y="5335872"/>
            <a:ext cx="1010780" cy="1154162"/>
          </a:xfrm>
          <a:prstGeom prst="rect">
            <a:avLst/>
          </a:prstGeom>
          <a:noFill/>
        </p:spPr>
        <p:txBody>
          <a:bodyPr wrap="square">
            <a:spAutoFit/>
          </a:bodyPr>
          <a:lstStyle/>
          <a:p>
            <a:pPr algn="ctr">
              <a:spcAft>
                <a:spcPts val="600"/>
              </a:spcAft>
              <a:defRPr/>
            </a:pPr>
            <a:r>
              <a:rPr lang="pl-PL" sz="1600" dirty="0">
                <a:solidFill>
                  <a:schemeClr val="bg1"/>
                </a:solidFill>
              </a:rPr>
              <a:t>Max </a:t>
            </a:r>
            <a:r>
              <a:rPr lang="pl-PL" sz="1600" spc="-110" dirty="0" err="1">
                <a:solidFill>
                  <a:schemeClr val="bg1"/>
                </a:solidFill>
              </a:rPr>
              <a:t>charging</a:t>
            </a:r>
            <a:r>
              <a:rPr lang="pl-PL" sz="1600" dirty="0">
                <a:solidFill>
                  <a:schemeClr val="bg1"/>
                </a:solidFill>
              </a:rPr>
              <a:t> </a:t>
            </a:r>
            <a:r>
              <a:rPr lang="pl-PL" sz="1600" dirty="0" err="1">
                <a:solidFill>
                  <a:schemeClr val="bg1"/>
                </a:solidFill>
              </a:rPr>
              <a:t>power</a:t>
            </a:r>
            <a:endParaRPr lang="pl-PL" sz="1600" dirty="0">
              <a:solidFill>
                <a:schemeClr val="bg1"/>
              </a:solidFill>
            </a:endParaRPr>
          </a:p>
          <a:p>
            <a:pPr algn="ctr">
              <a:spcAft>
                <a:spcPts val="600"/>
              </a:spcAft>
              <a:defRPr/>
            </a:pPr>
            <a:r>
              <a:rPr lang="pl-PL" sz="1600" dirty="0">
                <a:solidFill>
                  <a:schemeClr val="bg1"/>
                </a:solidFill>
              </a:rPr>
              <a:t>DC</a:t>
            </a:r>
            <a:endParaRPr lang="en-US" sz="1400" dirty="0">
              <a:solidFill>
                <a:schemeClr val="bg1"/>
              </a:solidFill>
            </a:endParaRPr>
          </a:p>
        </p:txBody>
      </p:sp>
      <p:grpSp>
        <p:nvGrpSpPr>
          <p:cNvPr id="41" name="Grupa 40"/>
          <p:cNvGrpSpPr/>
          <p:nvPr/>
        </p:nvGrpSpPr>
        <p:grpSpPr>
          <a:xfrm>
            <a:off x="4777258" y="4697775"/>
            <a:ext cx="1233703" cy="1959035"/>
            <a:chOff x="4391763" y="4001471"/>
            <a:chExt cx="1476376" cy="2473296"/>
          </a:xfrm>
        </p:grpSpPr>
        <p:pic>
          <p:nvPicPr>
            <p:cNvPr id="42" name="Obraz 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99702" y="5327033"/>
              <a:ext cx="1468437"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Obraz 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391763" y="4984133"/>
              <a:ext cx="1468438"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Obraz 2"/>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391763" y="4650758"/>
              <a:ext cx="1468438"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Obraz 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399702" y="4325391"/>
              <a:ext cx="1468437" cy="114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Obraz 2"/>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4399702" y="4001471"/>
              <a:ext cx="1468437"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7" name="Tytuł 1"/>
          <p:cNvSpPr txBox="1">
            <a:spLocks/>
          </p:cNvSpPr>
          <p:nvPr/>
        </p:nvSpPr>
        <p:spPr>
          <a:xfrm>
            <a:off x="180739" y="3227350"/>
            <a:ext cx="1407879" cy="5549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kern="1200">
                <a:solidFill>
                  <a:schemeClr val="tx1">
                    <a:lumMod val="50000"/>
                    <a:lumOff val="50000"/>
                  </a:schemeClr>
                </a:solidFill>
                <a:latin typeface="PT Sans Narrow" panose="020B0506020203020204" pitchFamily="34" charset="-18"/>
                <a:ea typeface="+mj-ea"/>
                <a:cs typeface="+mj-cs"/>
              </a:defRPr>
            </a:lvl1pPr>
          </a:lstStyle>
          <a:p>
            <a:r>
              <a:rPr lang="pl-PL" dirty="0" smtClean="0">
                <a:solidFill>
                  <a:srgbClr val="70AA3C"/>
                </a:solidFill>
                <a:latin typeface="+mn-lt"/>
                <a:ea typeface="Lato" panose="020F0502020204030203" pitchFamily="34" charset="0"/>
                <a:cs typeface="Lato" panose="020F0502020204030203" pitchFamily="34" charset="0"/>
              </a:rPr>
              <a:t>PLUG-IN</a:t>
            </a:r>
            <a:endParaRPr lang="pl-PL" b="0" dirty="0">
              <a:solidFill>
                <a:srgbClr val="70AA3C"/>
              </a:solidFill>
              <a:latin typeface="+mn-lt"/>
              <a:ea typeface="Lato" panose="020F0502020204030203" pitchFamily="34" charset="0"/>
              <a:cs typeface="Lato" panose="020F0502020204030203" pitchFamily="34" charset="0"/>
            </a:endParaRPr>
          </a:p>
        </p:txBody>
      </p:sp>
      <p:sp>
        <p:nvSpPr>
          <p:cNvPr id="48" name="Tytuł 1"/>
          <p:cNvSpPr txBox="1">
            <a:spLocks/>
          </p:cNvSpPr>
          <p:nvPr/>
        </p:nvSpPr>
        <p:spPr>
          <a:xfrm>
            <a:off x="6366882" y="3256773"/>
            <a:ext cx="2256851" cy="4438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kern="1200">
                <a:solidFill>
                  <a:schemeClr val="tx1">
                    <a:lumMod val="50000"/>
                    <a:lumOff val="50000"/>
                  </a:schemeClr>
                </a:solidFill>
                <a:latin typeface="PT Sans Narrow" panose="020B0506020203020204" pitchFamily="34" charset="-18"/>
                <a:ea typeface="+mj-ea"/>
                <a:cs typeface="+mj-cs"/>
              </a:defRPr>
            </a:lvl1pPr>
          </a:lstStyle>
          <a:p>
            <a:r>
              <a:rPr lang="pl-PL" dirty="0" smtClean="0">
                <a:solidFill>
                  <a:srgbClr val="70AA3C"/>
                </a:solidFill>
                <a:latin typeface="+mn-lt"/>
                <a:ea typeface="Lato" panose="020F0502020204030203" pitchFamily="34" charset="0"/>
                <a:cs typeface="Lato" panose="020F0502020204030203" pitchFamily="34" charset="0"/>
              </a:rPr>
              <a:t>PANTOGRAF</a:t>
            </a:r>
            <a:endParaRPr lang="pl-PL" b="0" dirty="0">
              <a:solidFill>
                <a:srgbClr val="70AA3C"/>
              </a:solidFill>
              <a:latin typeface="+mn-lt"/>
              <a:ea typeface="Lato" panose="020F0502020204030203" pitchFamily="34" charset="0"/>
              <a:cs typeface="Lato" panose="020F0502020204030203" pitchFamily="34" charset="0"/>
            </a:endParaRPr>
          </a:p>
        </p:txBody>
      </p:sp>
      <p:sp>
        <p:nvSpPr>
          <p:cNvPr id="49" name="TextBox 28"/>
          <p:cNvSpPr txBox="1"/>
          <p:nvPr/>
        </p:nvSpPr>
        <p:spPr>
          <a:xfrm>
            <a:off x="10568044" y="4026592"/>
            <a:ext cx="1311275" cy="584775"/>
          </a:xfrm>
          <a:prstGeom prst="rect">
            <a:avLst/>
          </a:prstGeom>
          <a:noFill/>
        </p:spPr>
        <p:txBody>
          <a:bodyPr>
            <a:spAutoFit/>
          </a:bodyPr>
          <a:lstStyle/>
          <a:p>
            <a:pPr>
              <a:spcAft>
                <a:spcPts val="600"/>
              </a:spcAft>
              <a:defRPr/>
            </a:pPr>
            <a:r>
              <a:rPr lang="pl-PL" sz="1600" dirty="0">
                <a:solidFill>
                  <a:srgbClr val="5A5A58"/>
                </a:solidFill>
              </a:rPr>
              <a:t>2-5 baterii</a:t>
            </a:r>
            <a:br>
              <a:rPr lang="pl-PL" sz="1600" dirty="0">
                <a:solidFill>
                  <a:srgbClr val="5A5A58"/>
                </a:solidFill>
              </a:rPr>
            </a:br>
            <a:r>
              <a:rPr lang="pl-PL" sz="1600" dirty="0" smtClean="0">
                <a:solidFill>
                  <a:srgbClr val="5A5A58"/>
                </a:solidFill>
              </a:rPr>
              <a:t>58</a:t>
            </a:r>
            <a:r>
              <a:rPr lang="de-DE" sz="1600" dirty="0" smtClean="0">
                <a:solidFill>
                  <a:srgbClr val="5A5A58"/>
                </a:solidFill>
              </a:rPr>
              <a:t>–</a:t>
            </a:r>
            <a:r>
              <a:rPr lang="pl-PL" sz="1600" dirty="0">
                <a:solidFill>
                  <a:srgbClr val="5A5A58"/>
                </a:solidFill>
              </a:rPr>
              <a:t>145</a:t>
            </a:r>
            <a:r>
              <a:rPr lang="de-DE" sz="1600" dirty="0">
                <a:solidFill>
                  <a:srgbClr val="5A5A58"/>
                </a:solidFill>
              </a:rPr>
              <a:t> kWh</a:t>
            </a:r>
            <a:endParaRPr lang="en-US" sz="1400" dirty="0">
              <a:solidFill>
                <a:srgbClr val="5A5A58"/>
              </a:solidFill>
            </a:endParaRPr>
          </a:p>
        </p:txBody>
      </p:sp>
      <p:sp>
        <p:nvSpPr>
          <p:cNvPr id="50" name="Tytuł 1"/>
          <p:cNvSpPr txBox="1">
            <a:spLocks/>
          </p:cNvSpPr>
          <p:nvPr/>
        </p:nvSpPr>
        <p:spPr>
          <a:xfrm>
            <a:off x="6571734" y="3381608"/>
            <a:ext cx="1293230" cy="936708"/>
          </a:xfrm>
          <a:prstGeom prst="rect">
            <a:avLst/>
          </a:prstGeom>
        </p:spPr>
        <p:txBody>
          <a:bodyPr anchor="ctr">
            <a:normAutofit/>
          </a:bodyPr>
          <a:lstStyle>
            <a:lvl1pPr>
              <a:defRPr sz="2400" b="1">
                <a:solidFill>
                  <a:schemeClr val="tx1">
                    <a:lumMod val="50000"/>
                    <a:lumOff val="50000"/>
                  </a:schemeClr>
                </a:solidFill>
              </a:defRPr>
            </a:lvl1pPr>
          </a:lstStyle>
          <a:p>
            <a:pPr algn="ctr">
              <a:lnSpc>
                <a:spcPct val="90000"/>
              </a:lnSpc>
              <a:defRPr/>
            </a:pPr>
            <a:r>
              <a:rPr lang="pl-PL" sz="1800" dirty="0" smtClean="0">
                <a:solidFill>
                  <a:srgbClr val="5A5A58"/>
                </a:solidFill>
                <a:ea typeface="+mj-ea"/>
                <a:cs typeface="+mj-cs"/>
              </a:rPr>
              <a:t>High Energy</a:t>
            </a:r>
            <a:endParaRPr lang="pl-PL" sz="1800" dirty="0">
              <a:solidFill>
                <a:srgbClr val="5A5A58"/>
              </a:solidFill>
              <a:ea typeface="+mj-ea"/>
              <a:cs typeface="+mj-cs"/>
            </a:endParaRPr>
          </a:p>
        </p:txBody>
      </p:sp>
      <p:grpSp>
        <p:nvGrpSpPr>
          <p:cNvPr id="51" name="Grupa 50"/>
          <p:cNvGrpSpPr/>
          <p:nvPr/>
        </p:nvGrpSpPr>
        <p:grpSpPr>
          <a:xfrm>
            <a:off x="6606974" y="4740224"/>
            <a:ext cx="1203308" cy="1981009"/>
            <a:chOff x="1397739" y="4018933"/>
            <a:chExt cx="1477963" cy="2790796"/>
          </a:xfrm>
        </p:grpSpPr>
        <p:pic>
          <p:nvPicPr>
            <p:cNvPr id="52" name="Obraz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05677" y="5660476"/>
              <a:ext cx="1470025" cy="114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Obraz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405677" y="5344496"/>
              <a:ext cx="1470025"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Obraz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397739" y="5001596"/>
              <a:ext cx="1470025"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Obraz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97739" y="4668221"/>
              <a:ext cx="1470025"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Obraz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405677" y="4342851"/>
              <a:ext cx="1470025" cy="114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Obraz 2"/>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405677" y="4018933"/>
              <a:ext cx="1470025"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8" name="Tytuł 1"/>
          <p:cNvSpPr txBox="1">
            <a:spLocks/>
          </p:cNvSpPr>
          <p:nvPr/>
        </p:nvSpPr>
        <p:spPr>
          <a:xfrm>
            <a:off x="10345962" y="3277950"/>
            <a:ext cx="1389156" cy="936708"/>
          </a:xfrm>
          <a:prstGeom prst="rect">
            <a:avLst/>
          </a:prstGeom>
        </p:spPr>
        <p:txBody>
          <a:bodyPr anchor="ctr">
            <a:normAutofit/>
          </a:bodyPr>
          <a:lstStyle>
            <a:lvl1pPr>
              <a:defRPr sz="2400" b="1">
                <a:solidFill>
                  <a:schemeClr val="tx1">
                    <a:lumMod val="50000"/>
                    <a:lumOff val="50000"/>
                  </a:schemeClr>
                </a:solidFill>
              </a:defRPr>
            </a:lvl1pPr>
          </a:lstStyle>
          <a:p>
            <a:pPr algn="ctr">
              <a:lnSpc>
                <a:spcPct val="90000"/>
              </a:lnSpc>
              <a:defRPr/>
            </a:pPr>
            <a:r>
              <a:rPr lang="pl-PL" sz="1800" dirty="0" smtClean="0">
                <a:solidFill>
                  <a:srgbClr val="5A5A58"/>
                </a:solidFill>
                <a:ea typeface="+mj-ea"/>
                <a:cs typeface="+mj-cs"/>
              </a:rPr>
              <a:t>High </a:t>
            </a:r>
            <a:br>
              <a:rPr lang="pl-PL" sz="1800" dirty="0" smtClean="0">
                <a:solidFill>
                  <a:srgbClr val="5A5A58"/>
                </a:solidFill>
                <a:ea typeface="+mj-ea"/>
                <a:cs typeface="+mj-cs"/>
              </a:rPr>
            </a:br>
            <a:r>
              <a:rPr lang="pl-PL" sz="1800" dirty="0" smtClean="0">
                <a:solidFill>
                  <a:srgbClr val="5A5A58"/>
                </a:solidFill>
                <a:ea typeface="+mj-ea"/>
                <a:cs typeface="+mj-cs"/>
              </a:rPr>
              <a:t>Power</a:t>
            </a:r>
            <a:endParaRPr lang="pl-PL" sz="1800" dirty="0">
              <a:solidFill>
                <a:srgbClr val="5A5A58"/>
              </a:solidFill>
              <a:ea typeface="+mj-ea"/>
              <a:cs typeface="+mj-cs"/>
            </a:endParaRPr>
          </a:p>
        </p:txBody>
      </p:sp>
      <p:sp>
        <p:nvSpPr>
          <p:cNvPr id="59" name="TextBox 28"/>
          <p:cNvSpPr txBox="1"/>
          <p:nvPr/>
        </p:nvSpPr>
        <p:spPr>
          <a:xfrm>
            <a:off x="6499007" y="4119267"/>
            <a:ext cx="1311275" cy="584775"/>
          </a:xfrm>
          <a:prstGeom prst="rect">
            <a:avLst/>
          </a:prstGeom>
          <a:noFill/>
        </p:spPr>
        <p:txBody>
          <a:bodyPr>
            <a:spAutoFit/>
          </a:bodyPr>
          <a:lstStyle/>
          <a:p>
            <a:pPr algn="r">
              <a:spcAft>
                <a:spcPts val="600"/>
              </a:spcAft>
              <a:defRPr/>
            </a:pPr>
            <a:r>
              <a:rPr lang="pl-PL" sz="1600" dirty="0" smtClean="0">
                <a:solidFill>
                  <a:srgbClr val="5A5A58"/>
                </a:solidFill>
              </a:rPr>
              <a:t>2-6 baterii</a:t>
            </a:r>
            <a:br>
              <a:rPr lang="pl-PL" sz="1600" dirty="0" smtClean="0">
                <a:solidFill>
                  <a:srgbClr val="5A5A58"/>
                </a:solidFill>
              </a:rPr>
            </a:br>
            <a:r>
              <a:rPr lang="pl-PL" sz="1600" dirty="0" smtClean="0">
                <a:solidFill>
                  <a:srgbClr val="5A5A58"/>
                </a:solidFill>
              </a:rPr>
              <a:t>80</a:t>
            </a:r>
            <a:r>
              <a:rPr lang="de-DE" sz="1600" dirty="0" smtClean="0">
                <a:solidFill>
                  <a:srgbClr val="5A5A58"/>
                </a:solidFill>
              </a:rPr>
              <a:t>–</a:t>
            </a:r>
            <a:r>
              <a:rPr lang="pl-PL" sz="1600" dirty="0" smtClean="0">
                <a:solidFill>
                  <a:srgbClr val="5A5A58"/>
                </a:solidFill>
              </a:rPr>
              <a:t>240</a:t>
            </a:r>
            <a:r>
              <a:rPr lang="de-DE" sz="1600" dirty="0" smtClean="0">
                <a:solidFill>
                  <a:srgbClr val="5A5A58"/>
                </a:solidFill>
              </a:rPr>
              <a:t> </a:t>
            </a:r>
            <a:r>
              <a:rPr lang="de-DE" sz="1600" dirty="0">
                <a:solidFill>
                  <a:srgbClr val="5A5A58"/>
                </a:solidFill>
              </a:rPr>
              <a:t>kWh</a:t>
            </a:r>
            <a:endParaRPr lang="en-US" sz="1400" dirty="0">
              <a:solidFill>
                <a:srgbClr val="5A5A58"/>
              </a:solidFill>
            </a:endParaRPr>
          </a:p>
        </p:txBody>
      </p:sp>
      <p:sp>
        <p:nvSpPr>
          <p:cNvPr id="60" name="Pięciokąt 59"/>
          <p:cNvSpPr/>
          <p:nvPr/>
        </p:nvSpPr>
        <p:spPr>
          <a:xfrm rot="16200000">
            <a:off x="8356649" y="4592982"/>
            <a:ext cx="2969399" cy="824704"/>
          </a:xfrm>
          <a:prstGeom prst="homePlate">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28"/>
          <p:cNvSpPr txBox="1"/>
          <p:nvPr/>
        </p:nvSpPr>
        <p:spPr>
          <a:xfrm>
            <a:off x="9394359" y="4011878"/>
            <a:ext cx="885179" cy="1192634"/>
          </a:xfrm>
          <a:prstGeom prst="rect">
            <a:avLst/>
          </a:prstGeom>
          <a:noFill/>
        </p:spPr>
        <p:txBody>
          <a:bodyPr wrap="none">
            <a:spAutoFit/>
          </a:bodyPr>
          <a:lstStyle/>
          <a:p>
            <a:pPr algn="ctr">
              <a:spcAft>
                <a:spcPts val="300"/>
              </a:spcAft>
              <a:defRPr/>
            </a:pPr>
            <a:r>
              <a:rPr lang="pl-PL" sz="1600" b="1" dirty="0" smtClean="0">
                <a:solidFill>
                  <a:schemeClr val="bg1"/>
                </a:solidFill>
              </a:rPr>
              <a:t>450 </a:t>
            </a:r>
            <a:r>
              <a:rPr lang="pl-PL" sz="1600" b="1" dirty="0">
                <a:solidFill>
                  <a:schemeClr val="bg1"/>
                </a:solidFill>
              </a:rPr>
              <a:t>kW</a:t>
            </a:r>
          </a:p>
          <a:p>
            <a:pPr algn="ctr">
              <a:spcAft>
                <a:spcPts val="300"/>
              </a:spcAft>
              <a:defRPr/>
            </a:pPr>
            <a:r>
              <a:rPr lang="pl-PL" sz="1600" b="1" dirty="0">
                <a:solidFill>
                  <a:schemeClr val="bg1"/>
                </a:solidFill>
              </a:rPr>
              <a:t>400 kW</a:t>
            </a:r>
          </a:p>
          <a:p>
            <a:pPr algn="ctr">
              <a:spcAft>
                <a:spcPts val="300"/>
              </a:spcAft>
              <a:defRPr/>
            </a:pPr>
            <a:r>
              <a:rPr lang="pl-PL" sz="1600" b="1" dirty="0">
                <a:solidFill>
                  <a:schemeClr val="bg1"/>
                </a:solidFill>
              </a:rPr>
              <a:t>300 kW</a:t>
            </a:r>
            <a:r>
              <a:rPr lang="pl-PL" sz="600" b="1" dirty="0">
                <a:solidFill>
                  <a:schemeClr val="bg1"/>
                </a:solidFill>
              </a:rPr>
              <a:t> </a:t>
            </a:r>
          </a:p>
          <a:p>
            <a:pPr algn="ctr">
              <a:spcAft>
                <a:spcPts val="300"/>
              </a:spcAft>
              <a:defRPr/>
            </a:pPr>
            <a:r>
              <a:rPr lang="pl-PL" sz="1600" b="1" dirty="0">
                <a:solidFill>
                  <a:schemeClr val="bg1"/>
                </a:solidFill>
              </a:rPr>
              <a:t>200 kW</a:t>
            </a:r>
            <a:r>
              <a:rPr lang="pl-PL" sz="600" b="1" dirty="0">
                <a:solidFill>
                  <a:schemeClr val="bg1"/>
                </a:solidFill>
              </a:rPr>
              <a:t> </a:t>
            </a:r>
          </a:p>
        </p:txBody>
      </p:sp>
      <p:grpSp>
        <p:nvGrpSpPr>
          <p:cNvPr id="62" name="Grupa 61"/>
          <p:cNvGrpSpPr/>
          <p:nvPr/>
        </p:nvGrpSpPr>
        <p:grpSpPr>
          <a:xfrm>
            <a:off x="10501415" y="4562937"/>
            <a:ext cx="1233703" cy="1959035"/>
            <a:chOff x="4391763" y="4001471"/>
            <a:chExt cx="1476376" cy="2473296"/>
          </a:xfrm>
        </p:grpSpPr>
        <p:pic>
          <p:nvPicPr>
            <p:cNvPr id="63" name="Obraz 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99702" y="5327033"/>
              <a:ext cx="1468437"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Obraz 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391763" y="4984133"/>
              <a:ext cx="1468438"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Obraz 2"/>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391763" y="4650758"/>
              <a:ext cx="1468438"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Obraz 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399702" y="4325391"/>
              <a:ext cx="1468437" cy="114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Obraz 2"/>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4399702" y="4001471"/>
              <a:ext cx="1468437" cy="114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8" name="Picture 3"/>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63259" y="3991357"/>
            <a:ext cx="1798730" cy="997343"/>
          </a:xfrm>
          <a:prstGeom prst="rect">
            <a:avLst/>
          </a:prstGeom>
          <a:noFill/>
          <a:ln w="31750">
            <a:solidFill>
              <a:srgbClr val="83C04C"/>
            </a:solidFill>
            <a:miter lim="800000"/>
            <a:headEnd/>
            <a:tailEnd/>
          </a:ln>
          <a:extLst>
            <a:ext uri="{909E8E84-426E-40DD-AFC4-6F175D3DCCD1}">
              <a14:hiddenFill xmlns:a14="http://schemas.microsoft.com/office/drawing/2010/main">
                <a:solidFill>
                  <a:srgbClr val="FFFFFF"/>
                </a:solidFill>
              </a14:hiddenFill>
            </a:ext>
          </a:extLst>
        </p:spPr>
      </p:pic>
      <p:cxnSp>
        <p:nvCxnSpPr>
          <p:cNvPr id="69" name="Łącznik prosty 68"/>
          <p:cNvCxnSpPr/>
          <p:nvPr/>
        </p:nvCxnSpPr>
        <p:spPr>
          <a:xfrm>
            <a:off x="276356" y="5403198"/>
            <a:ext cx="1800000" cy="0"/>
          </a:xfrm>
          <a:prstGeom prst="line">
            <a:avLst/>
          </a:prstGeom>
          <a:ln w="19050">
            <a:solidFill>
              <a:srgbClr val="70AA3C"/>
            </a:solidFill>
          </a:ln>
        </p:spPr>
        <p:style>
          <a:lnRef idx="1">
            <a:schemeClr val="accent1"/>
          </a:lnRef>
          <a:fillRef idx="0">
            <a:schemeClr val="accent1"/>
          </a:fillRef>
          <a:effectRef idx="0">
            <a:schemeClr val="accent1"/>
          </a:effectRef>
          <a:fontRef idx="minor">
            <a:schemeClr val="tx1"/>
          </a:fontRef>
        </p:style>
      </p:cxnSp>
      <p:sp>
        <p:nvSpPr>
          <p:cNvPr id="70" name="pole tekstowe 40"/>
          <p:cNvSpPr txBox="1">
            <a:spLocks noChangeArrowheads="1"/>
          </p:cNvSpPr>
          <p:nvPr/>
        </p:nvSpPr>
        <p:spPr bwMode="auto">
          <a:xfrm>
            <a:off x="303321" y="5403198"/>
            <a:ext cx="18121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pl-PL" altLang="pl-PL" dirty="0">
                <a:solidFill>
                  <a:srgbClr val="022C1F"/>
                </a:solidFill>
                <a:latin typeface="+mn-lt"/>
              </a:rPr>
              <a:t>SBC Standard</a:t>
            </a:r>
          </a:p>
        </p:txBody>
      </p:sp>
      <p:sp>
        <p:nvSpPr>
          <p:cNvPr id="71" name="TextBox 28"/>
          <p:cNvSpPr txBox="1"/>
          <p:nvPr/>
        </p:nvSpPr>
        <p:spPr>
          <a:xfrm>
            <a:off x="238422" y="5007543"/>
            <a:ext cx="546366" cy="400110"/>
          </a:xfrm>
          <a:prstGeom prst="rect">
            <a:avLst/>
          </a:prstGeom>
          <a:noFill/>
        </p:spPr>
        <p:txBody>
          <a:bodyPr wrap="square">
            <a:spAutoFit/>
          </a:bodyPr>
          <a:lstStyle/>
          <a:p>
            <a:pPr algn="ctr">
              <a:spcAft>
                <a:spcPts val="600"/>
              </a:spcAft>
              <a:defRPr/>
            </a:pPr>
            <a:r>
              <a:rPr lang="pl-PL" sz="2000" dirty="0">
                <a:solidFill>
                  <a:srgbClr val="022C1F"/>
                </a:solidFill>
              </a:rPr>
              <a:t>AC</a:t>
            </a:r>
            <a:endParaRPr lang="en-US" dirty="0">
              <a:solidFill>
                <a:srgbClr val="022C1F"/>
              </a:solidFill>
            </a:endParaRPr>
          </a:p>
        </p:txBody>
      </p:sp>
      <p:sp>
        <p:nvSpPr>
          <p:cNvPr id="72" name="TextBox 28"/>
          <p:cNvSpPr txBox="1"/>
          <p:nvPr/>
        </p:nvSpPr>
        <p:spPr>
          <a:xfrm>
            <a:off x="1513334" y="5008069"/>
            <a:ext cx="572911" cy="400110"/>
          </a:xfrm>
          <a:prstGeom prst="rect">
            <a:avLst/>
          </a:prstGeom>
          <a:noFill/>
        </p:spPr>
        <p:txBody>
          <a:bodyPr wrap="square">
            <a:spAutoFit/>
          </a:bodyPr>
          <a:lstStyle/>
          <a:p>
            <a:pPr algn="ctr">
              <a:spcAft>
                <a:spcPts val="600"/>
              </a:spcAft>
              <a:defRPr/>
            </a:pPr>
            <a:r>
              <a:rPr lang="pl-PL" sz="2000" dirty="0">
                <a:solidFill>
                  <a:srgbClr val="022C1F"/>
                </a:solidFill>
              </a:rPr>
              <a:t>DC</a:t>
            </a:r>
            <a:endParaRPr lang="en-US" dirty="0">
              <a:solidFill>
                <a:srgbClr val="022C1F"/>
              </a:solidFill>
            </a:endParaRPr>
          </a:p>
        </p:txBody>
      </p:sp>
      <p:sp>
        <p:nvSpPr>
          <p:cNvPr id="73" name="Trójkąt równoramienny 72"/>
          <p:cNvSpPr/>
          <p:nvPr/>
        </p:nvSpPr>
        <p:spPr>
          <a:xfrm>
            <a:off x="962025" y="5191617"/>
            <a:ext cx="371475" cy="197287"/>
          </a:xfrm>
          <a:prstGeom prst="triangle">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Pięciokąt 73"/>
          <p:cNvSpPr/>
          <p:nvPr/>
        </p:nvSpPr>
        <p:spPr>
          <a:xfrm rot="16200000">
            <a:off x="6980737" y="4641554"/>
            <a:ext cx="2936131" cy="824704"/>
          </a:xfrm>
          <a:prstGeom prst="homePlate">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28"/>
          <p:cNvSpPr txBox="1"/>
          <p:nvPr/>
        </p:nvSpPr>
        <p:spPr>
          <a:xfrm>
            <a:off x="8027740" y="3986541"/>
            <a:ext cx="883575" cy="1477328"/>
          </a:xfrm>
          <a:prstGeom prst="rect">
            <a:avLst/>
          </a:prstGeom>
          <a:noFill/>
        </p:spPr>
        <p:txBody>
          <a:bodyPr wrap="none">
            <a:spAutoFit/>
          </a:bodyPr>
          <a:lstStyle/>
          <a:p>
            <a:pPr algn="ctr">
              <a:spcAft>
                <a:spcPts val="300"/>
              </a:spcAft>
              <a:defRPr/>
            </a:pPr>
            <a:r>
              <a:rPr lang="pl-PL" sz="1600" b="1" dirty="0">
                <a:solidFill>
                  <a:schemeClr val="bg1"/>
                </a:solidFill>
              </a:rPr>
              <a:t>240 kW</a:t>
            </a:r>
            <a:endParaRPr lang="pl-PL" sz="600" b="1" dirty="0">
              <a:solidFill>
                <a:schemeClr val="bg1"/>
              </a:solidFill>
            </a:endParaRPr>
          </a:p>
          <a:p>
            <a:pPr algn="ctr">
              <a:spcAft>
                <a:spcPts val="300"/>
              </a:spcAft>
              <a:defRPr/>
            </a:pPr>
            <a:r>
              <a:rPr lang="pl-PL" sz="1600" b="1" dirty="0">
                <a:solidFill>
                  <a:schemeClr val="bg1"/>
                </a:solidFill>
              </a:rPr>
              <a:t>200 kW</a:t>
            </a:r>
            <a:r>
              <a:rPr lang="pl-PL" sz="600" b="1" dirty="0">
                <a:solidFill>
                  <a:schemeClr val="bg1"/>
                </a:solidFill>
              </a:rPr>
              <a:t> </a:t>
            </a:r>
          </a:p>
          <a:p>
            <a:pPr algn="ctr">
              <a:spcAft>
                <a:spcPts val="300"/>
              </a:spcAft>
              <a:defRPr/>
            </a:pPr>
            <a:r>
              <a:rPr lang="pl-PL" sz="1600" b="1" dirty="0">
                <a:solidFill>
                  <a:schemeClr val="bg1"/>
                </a:solidFill>
              </a:rPr>
              <a:t>160 kW</a:t>
            </a:r>
            <a:r>
              <a:rPr lang="pl-PL" sz="600" b="1" dirty="0">
                <a:solidFill>
                  <a:schemeClr val="bg1"/>
                </a:solidFill>
              </a:rPr>
              <a:t> </a:t>
            </a:r>
          </a:p>
          <a:p>
            <a:pPr algn="ctr">
              <a:spcAft>
                <a:spcPts val="300"/>
              </a:spcAft>
              <a:defRPr/>
            </a:pPr>
            <a:r>
              <a:rPr lang="pl-PL" sz="1600" b="1" dirty="0">
                <a:solidFill>
                  <a:schemeClr val="bg1"/>
                </a:solidFill>
              </a:rPr>
              <a:t>120 kW</a:t>
            </a:r>
          </a:p>
          <a:p>
            <a:pPr algn="ctr">
              <a:spcAft>
                <a:spcPts val="300"/>
              </a:spcAft>
              <a:defRPr/>
            </a:pPr>
            <a:r>
              <a:rPr lang="pl-PL" sz="1600" b="1" dirty="0">
                <a:solidFill>
                  <a:schemeClr val="bg1"/>
                </a:solidFill>
              </a:rPr>
              <a:t>80 kW</a:t>
            </a:r>
            <a:endParaRPr lang="en-US" sz="1400" b="1" dirty="0">
              <a:solidFill>
                <a:schemeClr val="bg1"/>
              </a:solidFill>
            </a:endParaRPr>
          </a:p>
        </p:txBody>
      </p:sp>
      <p:sp>
        <p:nvSpPr>
          <p:cNvPr id="76" name="TextBox 28"/>
          <p:cNvSpPr txBox="1"/>
          <p:nvPr/>
        </p:nvSpPr>
        <p:spPr>
          <a:xfrm>
            <a:off x="7946851" y="5409795"/>
            <a:ext cx="1010780" cy="1154162"/>
          </a:xfrm>
          <a:prstGeom prst="rect">
            <a:avLst/>
          </a:prstGeom>
          <a:noFill/>
        </p:spPr>
        <p:txBody>
          <a:bodyPr wrap="square">
            <a:spAutoFit/>
          </a:bodyPr>
          <a:lstStyle/>
          <a:p>
            <a:pPr algn="ctr">
              <a:spcAft>
                <a:spcPts val="600"/>
              </a:spcAft>
              <a:defRPr/>
            </a:pPr>
            <a:r>
              <a:rPr lang="pl-PL" sz="1600" dirty="0">
                <a:solidFill>
                  <a:schemeClr val="bg1"/>
                </a:solidFill>
              </a:rPr>
              <a:t>Max </a:t>
            </a:r>
            <a:r>
              <a:rPr lang="pl-PL" sz="1600" spc="-110" dirty="0" err="1">
                <a:solidFill>
                  <a:schemeClr val="bg1"/>
                </a:solidFill>
              </a:rPr>
              <a:t>charging</a:t>
            </a:r>
            <a:r>
              <a:rPr lang="pl-PL" sz="1600" dirty="0">
                <a:solidFill>
                  <a:schemeClr val="bg1"/>
                </a:solidFill>
              </a:rPr>
              <a:t> </a:t>
            </a:r>
            <a:r>
              <a:rPr lang="pl-PL" sz="1600" dirty="0" err="1">
                <a:solidFill>
                  <a:schemeClr val="bg1"/>
                </a:solidFill>
              </a:rPr>
              <a:t>power</a:t>
            </a:r>
            <a:endParaRPr lang="pl-PL" sz="1600" dirty="0">
              <a:solidFill>
                <a:schemeClr val="bg1"/>
              </a:solidFill>
            </a:endParaRPr>
          </a:p>
          <a:p>
            <a:pPr algn="ctr">
              <a:spcAft>
                <a:spcPts val="600"/>
              </a:spcAft>
              <a:defRPr/>
            </a:pPr>
            <a:r>
              <a:rPr lang="pl-PL" sz="1600" dirty="0" smtClean="0">
                <a:solidFill>
                  <a:schemeClr val="bg1"/>
                </a:solidFill>
              </a:rPr>
              <a:t>DC</a:t>
            </a:r>
            <a:endParaRPr lang="en-US" sz="1400" dirty="0">
              <a:solidFill>
                <a:schemeClr val="bg1"/>
              </a:solidFill>
            </a:endParaRPr>
          </a:p>
        </p:txBody>
      </p:sp>
      <p:sp>
        <p:nvSpPr>
          <p:cNvPr id="77" name="TextBox 28"/>
          <p:cNvSpPr txBox="1"/>
          <p:nvPr/>
        </p:nvSpPr>
        <p:spPr>
          <a:xfrm>
            <a:off x="9356081" y="5335872"/>
            <a:ext cx="1010780" cy="1154162"/>
          </a:xfrm>
          <a:prstGeom prst="rect">
            <a:avLst/>
          </a:prstGeom>
          <a:noFill/>
        </p:spPr>
        <p:txBody>
          <a:bodyPr wrap="square">
            <a:spAutoFit/>
          </a:bodyPr>
          <a:lstStyle/>
          <a:p>
            <a:pPr algn="ctr">
              <a:spcAft>
                <a:spcPts val="600"/>
              </a:spcAft>
              <a:defRPr/>
            </a:pPr>
            <a:r>
              <a:rPr lang="pl-PL" sz="1600" dirty="0">
                <a:solidFill>
                  <a:schemeClr val="bg1"/>
                </a:solidFill>
              </a:rPr>
              <a:t>Max </a:t>
            </a:r>
            <a:r>
              <a:rPr lang="pl-PL" sz="1600" spc="-110" dirty="0" err="1">
                <a:solidFill>
                  <a:schemeClr val="bg1"/>
                </a:solidFill>
              </a:rPr>
              <a:t>charging</a:t>
            </a:r>
            <a:r>
              <a:rPr lang="pl-PL" sz="1600" dirty="0">
                <a:solidFill>
                  <a:schemeClr val="bg1"/>
                </a:solidFill>
              </a:rPr>
              <a:t> </a:t>
            </a:r>
            <a:r>
              <a:rPr lang="pl-PL" sz="1600" dirty="0" err="1">
                <a:solidFill>
                  <a:schemeClr val="bg1"/>
                </a:solidFill>
              </a:rPr>
              <a:t>power</a:t>
            </a:r>
            <a:endParaRPr lang="pl-PL" sz="1600" dirty="0">
              <a:solidFill>
                <a:schemeClr val="bg1"/>
              </a:solidFill>
            </a:endParaRPr>
          </a:p>
          <a:p>
            <a:pPr algn="ctr">
              <a:spcAft>
                <a:spcPts val="600"/>
              </a:spcAft>
              <a:defRPr/>
            </a:pPr>
            <a:r>
              <a:rPr lang="pl-PL" sz="1600" dirty="0" smtClean="0">
                <a:solidFill>
                  <a:schemeClr val="bg1"/>
                </a:solidFill>
              </a:rPr>
              <a:t>DC</a:t>
            </a:r>
            <a:endParaRPr lang="en-US" sz="1400" dirty="0">
              <a:solidFill>
                <a:schemeClr val="bg1"/>
              </a:solidFill>
            </a:endParaRPr>
          </a:p>
        </p:txBody>
      </p:sp>
      <p:sp>
        <p:nvSpPr>
          <p:cNvPr id="78" name="Chevron 40"/>
          <p:cNvSpPr/>
          <p:nvPr/>
        </p:nvSpPr>
        <p:spPr bwMode="auto">
          <a:xfrm>
            <a:off x="5439803" y="1604010"/>
            <a:ext cx="197276" cy="461665"/>
          </a:xfrm>
          <a:prstGeom prst="chevron">
            <a:avLst/>
          </a:prstGeom>
          <a:solidFill>
            <a:srgbClr val="83C04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fontAlgn="base">
              <a:spcBef>
                <a:spcPct val="0"/>
              </a:spcBef>
              <a:spcAft>
                <a:spcPct val="0"/>
              </a:spcAft>
              <a:buFontTx/>
              <a:buChar char="•"/>
            </a:pPr>
            <a:endParaRPr lang="en-US" sz="2400" b="1" dirty="0">
              <a:solidFill>
                <a:prstClr val="black"/>
              </a:solidFill>
              <a:cs typeface="Arial" pitchFamily="34" charset="0"/>
            </a:endParaRPr>
          </a:p>
        </p:txBody>
      </p:sp>
      <p:sp>
        <p:nvSpPr>
          <p:cNvPr id="79" name="Chevron 40"/>
          <p:cNvSpPr/>
          <p:nvPr/>
        </p:nvSpPr>
        <p:spPr bwMode="auto">
          <a:xfrm>
            <a:off x="7748834" y="1623989"/>
            <a:ext cx="197276" cy="461665"/>
          </a:xfrm>
          <a:prstGeom prst="chevron">
            <a:avLst/>
          </a:prstGeom>
          <a:solidFill>
            <a:srgbClr val="83C04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fontAlgn="base">
              <a:spcBef>
                <a:spcPct val="0"/>
              </a:spcBef>
              <a:spcAft>
                <a:spcPct val="0"/>
              </a:spcAft>
              <a:buFontTx/>
              <a:buChar char="•"/>
            </a:pPr>
            <a:endParaRPr lang="en-US" sz="2400" b="1" dirty="0">
              <a:solidFill>
                <a:prstClr val="black"/>
              </a:solidFill>
              <a:cs typeface="Arial" pitchFamily="34" charset="0"/>
            </a:endParaRPr>
          </a:p>
        </p:txBody>
      </p:sp>
    </p:spTree>
    <p:extLst>
      <p:ext uri="{BB962C8B-B14F-4D97-AF65-F5344CB8AC3E}">
        <p14:creationId xmlns:p14="http://schemas.microsoft.com/office/powerpoint/2010/main" val="39709007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rot="10800000">
            <a:off x="0" y="941594"/>
            <a:ext cx="12192000" cy="5001426"/>
          </a:xfrm>
          <a:prstGeom prst="rect">
            <a:avLst/>
          </a:prstGeom>
          <a:gradFill flip="none" rotWithShape="1">
            <a:gsLst>
              <a:gs pos="24000">
                <a:srgbClr val="F8F8F8"/>
              </a:gs>
              <a:gs pos="52000">
                <a:schemeClr val="bg1">
                  <a:lumMod val="95000"/>
                </a:schemeClr>
              </a:gs>
              <a:gs pos="76000">
                <a:srgbClr val="F8F8F8"/>
              </a:gs>
              <a:gs pos="0">
                <a:schemeClr val="bg1"/>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dirty="0">
              <a:solidFill>
                <a:schemeClr val="tx1">
                  <a:lumMod val="65000"/>
                  <a:lumOff val="35000"/>
                </a:schemeClr>
              </a:solidFill>
            </a:endParaRPr>
          </a:p>
        </p:txBody>
      </p:sp>
      <p:sp>
        <p:nvSpPr>
          <p:cNvPr id="5" name="Tytuł 1"/>
          <p:cNvSpPr txBox="1">
            <a:spLocks/>
          </p:cNvSpPr>
          <p:nvPr/>
        </p:nvSpPr>
        <p:spPr bwMode="auto">
          <a:xfrm>
            <a:off x="996676" y="1981334"/>
            <a:ext cx="4663775" cy="756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pPr>
            <a:r>
              <a:rPr lang="pl-PL" altLang="pl-PL" sz="2000" b="1" dirty="0" smtClean="0">
                <a:solidFill>
                  <a:srgbClr val="5A5A58"/>
                </a:solidFill>
                <a:latin typeface="+mn-lt"/>
              </a:rPr>
              <a:t>Zasięg autobusu elektrycznego </a:t>
            </a:r>
            <a:br>
              <a:rPr lang="pl-PL" altLang="pl-PL" sz="2000" b="1" dirty="0" smtClean="0">
                <a:solidFill>
                  <a:srgbClr val="5A5A58"/>
                </a:solidFill>
                <a:latin typeface="+mn-lt"/>
              </a:rPr>
            </a:br>
            <a:r>
              <a:rPr lang="pl-PL" altLang="pl-PL" sz="2000" b="1" dirty="0" smtClean="0">
                <a:solidFill>
                  <a:srgbClr val="5A5A58"/>
                </a:solidFill>
                <a:latin typeface="+mn-lt"/>
              </a:rPr>
              <a:t>a wielkość baterii trakcyjnych</a:t>
            </a:r>
            <a:endParaRPr lang="en-US" altLang="pl-PL" sz="2800" b="1" dirty="0">
              <a:solidFill>
                <a:srgbClr val="5A5A58"/>
              </a:solidFill>
              <a:latin typeface="+mn-lt"/>
            </a:endParaRPr>
          </a:p>
        </p:txBody>
      </p:sp>
      <p:sp>
        <p:nvSpPr>
          <p:cNvPr id="6" name="Prostokąt 6"/>
          <p:cNvSpPr>
            <a:spLocks noChangeArrowheads="1"/>
          </p:cNvSpPr>
          <p:nvPr/>
        </p:nvSpPr>
        <p:spPr bwMode="auto">
          <a:xfrm>
            <a:off x="6090068" y="2278206"/>
            <a:ext cx="5675211" cy="459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buClr>
                <a:srgbClr val="00637E"/>
              </a:buClr>
              <a:buSzPct val="120000"/>
            </a:pPr>
            <a:endParaRPr lang="pl-PL" altLang="en-US" sz="1600" b="1" dirty="0">
              <a:solidFill>
                <a:srgbClr val="8CC151"/>
              </a:solidFill>
              <a:latin typeface="+mn-lt"/>
            </a:endParaRPr>
          </a:p>
          <a:p>
            <a:pPr eaLnBrk="1" hangingPunct="1">
              <a:lnSpc>
                <a:spcPct val="90000"/>
              </a:lnSpc>
              <a:buClr>
                <a:srgbClr val="00637E"/>
              </a:buClr>
              <a:buSzPct val="120000"/>
            </a:pPr>
            <a:r>
              <a:rPr lang="pl-PL" altLang="en-US" sz="1050" dirty="0" smtClean="0">
                <a:solidFill>
                  <a:srgbClr val="8CC151"/>
                </a:solidFill>
                <a:latin typeface="+mn-lt"/>
              </a:rPr>
              <a:t>Zestawienie poglądowe (może różnić się w zależności od kompletacji autobusu)</a:t>
            </a:r>
            <a:endParaRPr lang="pl-PL" altLang="en-US" sz="1050" dirty="0">
              <a:solidFill>
                <a:srgbClr val="8CC151"/>
              </a:solidFill>
              <a:latin typeface="+mn-lt"/>
            </a:endParaRPr>
          </a:p>
        </p:txBody>
      </p:sp>
      <p:graphicFrame>
        <p:nvGraphicFramePr>
          <p:cNvPr id="7" name="Wykres 6"/>
          <p:cNvGraphicFramePr/>
          <p:nvPr>
            <p:extLst>
              <p:ext uri="{D42A27DB-BD31-4B8C-83A1-F6EECF244321}">
                <p14:modId xmlns:p14="http://schemas.microsoft.com/office/powerpoint/2010/main" val="4235219023"/>
              </p:ext>
            </p:extLst>
          </p:nvPr>
        </p:nvGraphicFramePr>
        <p:xfrm>
          <a:off x="5507468" y="3313311"/>
          <a:ext cx="6507759" cy="3247857"/>
        </p:xfrm>
        <a:graphic>
          <a:graphicData uri="http://schemas.openxmlformats.org/drawingml/2006/chart">
            <c:chart xmlns:c="http://schemas.openxmlformats.org/drawingml/2006/chart" xmlns:r="http://schemas.openxmlformats.org/officeDocument/2006/relationships" r:id="rId2"/>
          </a:graphicData>
        </a:graphic>
      </p:graphicFrame>
      <p:sp>
        <p:nvSpPr>
          <p:cNvPr id="8" name="pole tekstowe 8"/>
          <p:cNvSpPr txBox="1">
            <a:spLocks noChangeArrowheads="1"/>
          </p:cNvSpPr>
          <p:nvPr/>
        </p:nvSpPr>
        <p:spPr bwMode="auto">
          <a:xfrm>
            <a:off x="5570375" y="3048805"/>
            <a:ext cx="51969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pl-PL" altLang="pl-PL" sz="1100" dirty="0">
                <a:latin typeface="+mn-lt"/>
              </a:rPr>
              <a:t>[</a:t>
            </a:r>
            <a:r>
              <a:rPr lang="pl-PL" altLang="pl-PL" sz="1400" dirty="0">
                <a:latin typeface="+mn-lt"/>
              </a:rPr>
              <a:t>km</a:t>
            </a:r>
            <a:r>
              <a:rPr lang="pl-PL" altLang="pl-PL" sz="1100" dirty="0">
                <a:latin typeface="+mn-lt"/>
              </a:rPr>
              <a:t>]</a:t>
            </a:r>
          </a:p>
        </p:txBody>
      </p:sp>
      <p:sp>
        <p:nvSpPr>
          <p:cNvPr id="9" name="pole tekstowe 9"/>
          <p:cNvSpPr txBox="1">
            <a:spLocks noChangeArrowheads="1"/>
          </p:cNvSpPr>
          <p:nvPr/>
        </p:nvSpPr>
        <p:spPr bwMode="auto">
          <a:xfrm>
            <a:off x="10438207" y="6181166"/>
            <a:ext cx="68800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pl-PL" altLang="pl-PL" sz="1100" dirty="0">
                <a:latin typeface="+mn-lt"/>
              </a:rPr>
              <a:t>[</a:t>
            </a:r>
            <a:r>
              <a:rPr lang="pl-PL" altLang="pl-PL" sz="1400" dirty="0" err="1">
                <a:latin typeface="+mn-lt"/>
              </a:rPr>
              <a:t>deg</a:t>
            </a:r>
            <a:r>
              <a:rPr lang="pl-PL" altLang="pl-PL" sz="1100" dirty="0">
                <a:latin typeface="+mn-lt"/>
              </a:rPr>
              <a:t> C]</a:t>
            </a:r>
          </a:p>
        </p:txBody>
      </p:sp>
      <p:sp>
        <p:nvSpPr>
          <p:cNvPr id="10" name="Prostokąt 8"/>
          <p:cNvSpPr>
            <a:spLocks noChangeArrowheads="1"/>
          </p:cNvSpPr>
          <p:nvPr/>
        </p:nvSpPr>
        <p:spPr bwMode="auto">
          <a:xfrm>
            <a:off x="5326836" y="6527956"/>
            <a:ext cx="72334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pl-PL" altLang="en-US" sz="1200" dirty="0" smtClean="0">
                <a:solidFill>
                  <a:srgbClr val="5A5A58"/>
                </a:solidFill>
                <a:latin typeface="+mn-lt"/>
              </a:rPr>
              <a:t>Zestawienie sporządzone na podstawie kalkulacji zużycia energii w bateriach trakcyjnych</a:t>
            </a:r>
            <a:endParaRPr lang="pl-PL" altLang="pl-PL" sz="1200" dirty="0">
              <a:solidFill>
                <a:srgbClr val="5A5A58"/>
              </a:solidFill>
              <a:latin typeface="+mn-lt"/>
            </a:endParaRPr>
          </a:p>
        </p:txBody>
      </p:sp>
      <p:sp>
        <p:nvSpPr>
          <p:cNvPr id="11" name="Tytuł 1"/>
          <p:cNvSpPr txBox="1">
            <a:spLocks/>
          </p:cNvSpPr>
          <p:nvPr/>
        </p:nvSpPr>
        <p:spPr>
          <a:xfrm>
            <a:off x="1264844" y="3284412"/>
            <a:ext cx="3359651" cy="401184"/>
          </a:xfrm>
          <a:prstGeom prst="rect">
            <a:avLst/>
          </a:prstGeom>
        </p:spPr>
        <p:txBody>
          <a:bodyPr vert="horz" lIns="91440" tIns="45720" rIns="91440" bIns="45720" rtlCol="0" anchor="ctr">
            <a:normAutofit/>
          </a:bodyPr>
          <a:lstStyle>
            <a:lvl1pPr>
              <a:defRPr sz="2400" b="1">
                <a:solidFill>
                  <a:schemeClr val="tx1">
                    <a:lumMod val="50000"/>
                    <a:lumOff val="50000"/>
                  </a:schemeClr>
                </a:solidFill>
              </a:defRPr>
            </a:lvl1pPr>
          </a:lstStyle>
          <a:p>
            <a:pPr algn="ctr">
              <a:lnSpc>
                <a:spcPct val="90000"/>
              </a:lnSpc>
              <a:spcBef>
                <a:spcPct val="0"/>
              </a:spcBef>
              <a:defRPr/>
            </a:pPr>
            <a:r>
              <a:rPr lang="pl-PL" altLang="pl-PL" sz="2000" dirty="0">
                <a:solidFill>
                  <a:srgbClr val="70AA3C"/>
                </a:solidFill>
                <a:ea typeface="+mj-ea"/>
                <a:cs typeface="+mj-cs"/>
              </a:rPr>
              <a:t>Masa baterii trakcyjnych</a:t>
            </a:r>
            <a:endParaRPr lang="en-US" altLang="pl-PL" sz="2000" dirty="0">
              <a:solidFill>
                <a:srgbClr val="70AA3C"/>
              </a:solidFill>
              <a:ea typeface="+mj-ea"/>
              <a:cs typeface="+mj-cs"/>
            </a:endParaRPr>
          </a:p>
        </p:txBody>
      </p:sp>
      <p:sp>
        <p:nvSpPr>
          <p:cNvPr id="12" name="Prostokąt 25"/>
          <p:cNvSpPr>
            <a:spLocks noChangeArrowheads="1"/>
          </p:cNvSpPr>
          <p:nvPr/>
        </p:nvSpPr>
        <p:spPr bwMode="auto">
          <a:xfrm>
            <a:off x="966833" y="3818471"/>
            <a:ext cx="1596467" cy="535531"/>
          </a:xfrm>
          <a:prstGeom prst="rect">
            <a:avLst/>
          </a:prstGeom>
        </p:spPr>
        <p:txBody>
          <a:bodyPr vert="horz" lIns="91440" tIns="45720" rIns="91440" bIns="45720" rtlCol="0" anchor="ctr">
            <a:normAutofit/>
          </a:bodyPr>
          <a:lstStyle/>
          <a:p>
            <a:pPr algn="ctr">
              <a:lnSpc>
                <a:spcPct val="90000"/>
              </a:lnSpc>
              <a:spcBef>
                <a:spcPct val="0"/>
              </a:spcBef>
            </a:pPr>
            <a:r>
              <a:rPr lang="pl-PL" altLang="pl-PL" sz="2400" b="1" dirty="0">
                <a:solidFill>
                  <a:srgbClr val="5A5A58"/>
                </a:solidFill>
                <a:ea typeface="+mj-ea"/>
                <a:cs typeface="+mj-cs"/>
              </a:rPr>
              <a:t>1 </a:t>
            </a:r>
            <a:r>
              <a:rPr lang="pl-PL" altLang="pl-PL" sz="2400" b="1" dirty="0" err="1">
                <a:solidFill>
                  <a:srgbClr val="5A5A58"/>
                </a:solidFill>
                <a:ea typeface="+mj-ea"/>
                <a:cs typeface="+mj-cs"/>
              </a:rPr>
              <a:t>kWh</a:t>
            </a:r>
            <a:endParaRPr lang="pl-PL" altLang="pl-PL" sz="2400" b="1" dirty="0">
              <a:solidFill>
                <a:srgbClr val="5A5A58"/>
              </a:solidFill>
              <a:ea typeface="+mj-ea"/>
              <a:cs typeface="+mj-cs"/>
            </a:endParaRPr>
          </a:p>
        </p:txBody>
      </p:sp>
      <p:sp>
        <p:nvSpPr>
          <p:cNvPr id="13" name="Prostokąt 25"/>
          <p:cNvSpPr>
            <a:spLocks noChangeArrowheads="1"/>
          </p:cNvSpPr>
          <p:nvPr/>
        </p:nvSpPr>
        <p:spPr bwMode="auto">
          <a:xfrm>
            <a:off x="2684916" y="3835407"/>
            <a:ext cx="1939579" cy="461665"/>
          </a:xfrm>
          <a:prstGeom prst="rect">
            <a:avLst/>
          </a:prstGeom>
          <a:noFill/>
          <a:ln w="9525">
            <a:noFill/>
            <a:miter lim="800000"/>
            <a:headEnd/>
            <a:tailEnd/>
          </a:ln>
        </p:spPr>
        <p:txBody>
          <a:bodyPr wrap="square">
            <a:spAutoFit/>
          </a:bodyPr>
          <a:lstStyle/>
          <a:p>
            <a:pPr algn="ctr"/>
            <a:r>
              <a:rPr lang="pl-PL" altLang="pl-PL" sz="2400" b="1" dirty="0" smtClean="0">
                <a:solidFill>
                  <a:srgbClr val="5A5A58"/>
                </a:solidFill>
              </a:rPr>
              <a:t>= ~12 </a:t>
            </a:r>
            <a:r>
              <a:rPr lang="pl-PL" altLang="pl-PL" sz="2400" b="1" dirty="0">
                <a:solidFill>
                  <a:srgbClr val="5A5A58"/>
                </a:solidFill>
              </a:rPr>
              <a:t>kg</a:t>
            </a:r>
          </a:p>
        </p:txBody>
      </p:sp>
      <p:pic>
        <p:nvPicPr>
          <p:cNvPr id="14" name="Obraz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0253" y="4387013"/>
            <a:ext cx="1948042" cy="1948042"/>
          </a:xfrm>
          <a:prstGeom prst="rect">
            <a:avLst/>
          </a:prstGeom>
        </p:spPr>
      </p:pic>
      <p:pic>
        <p:nvPicPr>
          <p:cNvPr id="15" name="Obraz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0654" y="4393524"/>
            <a:ext cx="1918768" cy="1918768"/>
          </a:xfrm>
          <a:prstGeom prst="rect">
            <a:avLst/>
          </a:prstGeom>
        </p:spPr>
      </p:pic>
      <p:pic>
        <p:nvPicPr>
          <p:cNvPr id="16" name="Obraz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321738" y="3869332"/>
            <a:ext cx="406247" cy="406247"/>
          </a:xfrm>
          <a:prstGeom prst="rect">
            <a:avLst/>
          </a:prstGeom>
        </p:spPr>
      </p:pic>
      <p:sp>
        <p:nvSpPr>
          <p:cNvPr id="17" name="Prostokąt 16"/>
          <p:cNvSpPr/>
          <p:nvPr/>
        </p:nvSpPr>
        <p:spPr>
          <a:xfrm>
            <a:off x="1" y="1304849"/>
            <a:ext cx="1509712"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pic>
        <p:nvPicPr>
          <p:cNvPr id="18" name="Obraz 1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42749" y="1380329"/>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pole tekstowe 20"/>
          <p:cNvSpPr txBox="1">
            <a:spLocks noChangeArrowheads="1"/>
          </p:cNvSpPr>
          <p:nvPr/>
        </p:nvSpPr>
        <p:spPr bwMode="auto">
          <a:xfrm>
            <a:off x="502784" y="1279524"/>
            <a:ext cx="9091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1600" b="1" dirty="0" smtClean="0">
                <a:solidFill>
                  <a:schemeClr val="bg1"/>
                </a:solidFill>
                <a:latin typeface="Fira Sans SemiBold" panose="020B0603050000020004" pitchFamily="34" charset="0"/>
              </a:rPr>
              <a:t>Baterie</a:t>
            </a:r>
            <a:endParaRPr lang="pl-PL" altLang="pl-PL" sz="1600" b="1" dirty="0">
              <a:solidFill>
                <a:schemeClr val="bg1"/>
              </a:solidFill>
              <a:latin typeface="Fira Sans SemiBold" panose="020B0603050000020004" pitchFamily="34" charset="0"/>
            </a:endParaRPr>
          </a:p>
        </p:txBody>
      </p:sp>
      <p:sp>
        <p:nvSpPr>
          <p:cNvPr id="20" name="Prostokąt 19"/>
          <p:cNvSpPr/>
          <p:nvPr/>
        </p:nvSpPr>
        <p:spPr>
          <a:xfrm>
            <a:off x="5830222" y="2029225"/>
            <a:ext cx="5388014" cy="369332"/>
          </a:xfrm>
          <a:prstGeom prst="rect">
            <a:avLst/>
          </a:prstGeom>
        </p:spPr>
        <p:txBody>
          <a:bodyPr wrap="none">
            <a:spAutoFit/>
          </a:bodyPr>
          <a:lstStyle/>
          <a:p>
            <a:pPr algn="ctr">
              <a:lnSpc>
                <a:spcPct val="90000"/>
              </a:lnSpc>
              <a:buClr>
                <a:srgbClr val="00637E"/>
              </a:buClr>
              <a:buSzPct val="120000"/>
            </a:pPr>
            <a:r>
              <a:rPr lang="pl-PL" altLang="en-US" sz="2000" b="1" dirty="0">
                <a:solidFill>
                  <a:srgbClr val="5A5A58"/>
                </a:solidFill>
              </a:rPr>
              <a:t>Różne temperatury = różne zasięgi autobusu</a:t>
            </a:r>
          </a:p>
        </p:txBody>
      </p:sp>
    </p:spTree>
    <p:extLst>
      <p:ext uri="{BB962C8B-B14F-4D97-AF65-F5344CB8AC3E}">
        <p14:creationId xmlns:p14="http://schemas.microsoft.com/office/powerpoint/2010/main" val="22636411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cstate="print">
            <a:extLst>
              <a:ext uri="{28A0092B-C50C-407E-A947-70E740481C1C}">
                <a14:useLocalDpi xmlns:a14="http://schemas.microsoft.com/office/drawing/2010/main" val="0"/>
              </a:ext>
            </a:extLst>
          </a:blip>
          <a:srcRect t="17689" b="458"/>
          <a:stretch/>
        </p:blipFill>
        <p:spPr>
          <a:xfrm>
            <a:off x="0" y="0"/>
            <a:ext cx="12192000" cy="6858000"/>
          </a:xfrm>
          <a:prstGeom prst="rect">
            <a:avLst/>
          </a:prstGeom>
        </p:spPr>
      </p:pic>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5611" y="4440981"/>
            <a:ext cx="6025142" cy="1900765"/>
          </a:xfrm>
          <a:prstGeom prst="rect">
            <a:avLst/>
          </a:prstGeom>
        </p:spPr>
      </p:pic>
      <p:sp>
        <p:nvSpPr>
          <p:cNvPr id="5" name="pole tekstowe 4"/>
          <p:cNvSpPr txBox="1"/>
          <p:nvPr/>
        </p:nvSpPr>
        <p:spPr>
          <a:xfrm>
            <a:off x="7151688" y="5713637"/>
            <a:ext cx="5443537" cy="254000"/>
          </a:xfrm>
          <a:prstGeom prst="rect">
            <a:avLst/>
          </a:prstGeom>
          <a:noFill/>
        </p:spPr>
        <p:txBody>
          <a:bodyPr>
            <a:spAutoFit/>
          </a:bodyPr>
          <a:lstStyle/>
          <a:p>
            <a:pPr>
              <a:defRPr/>
            </a:pPr>
            <a:r>
              <a:rPr lang="pl-PL" sz="1050" dirty="0" smtClean="0">
                <a:solidFill>
                  <a:srgbClr val="575756"/>
                </a:solidFill>
                <a:latin typeface="Fira Sans SemiBold" panose="020B0603050000020004" pitchFamily="34" charset="0"/>
              </a:rPr>
              <a:t>Szkolenie</a:t>
            </a:r>
            <a:endParaRPr lang="pl-PL" sz="1050" dirty="0">
              <a:solidFill>
                <a:srgbClr val="575756"/>
              </a:solidFill>
              <a:latin typeface="Fira Sans SemiBold" panose="020B0603050000020004" pitchFamily="34" charset="0"/>
            </a:endParaRPr>
          </a:p>
        </p:txBody>
      </p:sp>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85009" y="5303988"/>
            <a:ext cx="146955" cy="256381"/>
          </a:xfrm>
          <a:prstGeom prst="rect">
            <a:avLst/>
          </a:prstGeom>
        </p:spPr>
      </p:pic>
      <p:sp>
        <p:nvSpPr>
          <p:cNvPr id="7" name="pole tekstowe 6"/>
          <p:cNvSpPr txBox="1">
            <a:spLocks noChangeArrowheads="1"/>
          </p:cNvSpPr>
          <p:nvPr/>
        </p:nvSpPr>
        <p:spPr bwMode="auto">
          <a:xfrm>
            <a:off x="8442324" y="4768850"/>
            <a:ext cx="29039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575756"/>
                </a:solidFill>
                <a:latin typeface="Fira Sans SemiBold" panose="020B0603050000020004" pitchFamily="34" charset="0"/>
              </a:rPr>
              <a:t>JAK TO DZIAŁA?</a:t>
            </a:r>
            <a:endParaRPr lang="pl-PL" altLang="pl-PL" sz="2800" b="1" dirty="0">
              <a:solidFill>
                <a:srgbClr val="575756"/>
              </a:solidFill>
              <a:latin typeface="Fira Sans SemiBold" panose="020B0603050000020004" pitchFamily="34" charset="0"/>
            </a:endParaRPr>
          </a:p>
        </p:txBody>
      </p:sp>
      <p:sp>
        <p:nvSpPr>
          <p:cNvPr id="8" name="pole tekstowe 11"/>
          <p:cNvSpPr txBox="1">
            <a:spLocks noChangeArrowheads="1"/>
          </p:cNvSpPr>
          <p:nvPr/>
        </p:nvSpPr>
        <p:spPr bwMode="auto">
          <a:xfrm>
            <a:off x="8442325" y="5187771"/>
            <a:ext cx="2743199"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83C04C"/>
                </a:solidFill>
                <a:latin typeface="Fira Sans SemiBold" panose="020B0603050000020004" pitchFamily="34" charset="0"/>
              </a:rPr>
              <a:t>w e-</a:t>
            </a:r>
            <a:r>
              <a:rPr lang="pl-PL" altLang="pl-PL" sz="2800" b="1" dirty="0" err="1" smtClean="0">
                <a:solidFill>
                  <a:srgbClr val="83C04C"/>
                </a:solidFill>
                <a:latin typeface="Fira Sans SemiBold" panose="020B0603050000020004" pitchFamily="34" charset="0"/>
              </a:rPr>
              <a:t>mobility</a:t>
            </a:r>
            <a:endParaRPr lang="pl-PL" altLang="pl-PL" sz="2800" b="1" dirty="0">
              <a:solidFill>
                <a:srgbClr val="83C04C"/>
              </a:solidFill>
              <a:latin typeface="Fira Sans SemiBold" panose="020B0603050000020004" pitchFamily="34" charset="0"/>
            </a:endParaRPr>
          </a:p>
        </p:txBody>
      </p:sp>
    </p:spTree>
    <p:extLst>
      <p:ext uri="{BB962C8B-B14F-4D97-AF65-F5344CB8AC3E}">
        <p14:creationId xmlns:p14="http://schemas.microsoft.com/office/powerpoint/2010/main" val="20674483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bwMode="auto">
          <a:xfrm>
            <a:off x="8880836" y="1880649"/>
            <a:ext cx="1490080" cy="4395766"/>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buFontTx/>
              <a:buChar char="•"/>
            </a:pPr>
            <a:endParaRPr lang="en-GB" dirty="0" smtClean="0">
              <a:solidFill>
                <a:prstClr val="black"/>
              </a:solidFill>
              <a:latin typeface="Arial" pitchFamily="34" charset="0"/>
              <a:cs typeface="Arial" pitchFamily="34" charset="0"/>
            </a:endParaRPr>
          </a:p>
        </p:txBody>
      </p:sp>
      <p:sp>
        <p:nvSpPr>
          <p:cNvPr id="5" name="Rectangle 35"/>
          <p:cNvSpPr/>
          <p:nvPr/>
        </p:nvSpPr>
        <p:spPr bwMode="auto">
          <a:xfrm>
            <a:off x="3988310" y="4268450"/>
            <a:ext cx="4122650" cy="1980000"/>
          </a:xfrm>
          <a:prstGeom prst="rect">
            <a:avLst/>
          </a:prstGeom>
          <a:noFill/>
          <a:ln w="38100" cap="flat" cmpd="sng" algn="ctr">
            <a:solidFill>
              <a:schemeClr val="tx1">
                <a:lumMod val="50000"/>
                <a:lumOff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buFontTx/>
              <a:buChar char="•"/>
            </a:pPr>
            <a:endParaRPr lang="en-GB" dirty="0" smtClean="0">
              <a:solidFill>
                <a:prstClr val="black"/>
              </a:solidFill>
              <a:latin typeface="Arial" pitchFamily="34" charset="0"/>
              <a:cs typeface="Arial" pitchFamily="34" charset="0"/>
            </a:endParaRPr>
          </a:p>
        </p:txBody>
      </p:sp>
      <p:sp>
        <p:nvSpPr>
          <p:cNvPr id="6" name="Rectangle 44"/>
          <p:cNvSpPr/>
          <p:nvPr/>
        </p:nvSpPr>
        <p:spPr bwMode="auto">
          <a:xfrm>
            <a:off x="3988310" y="1928450"/>
            <a:ext cx="4122650" cy="198000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buFontTx/>
              <a:buChar char="•"/>
            </a:pPr>
            <a:endParaRPr lang="en-GB" dirty="0" smtClean="0">
              <a:solidFill>
                <a:prstClr val="black"/>
              </a:solidFill>
              <a:latin typeface="Arial" pitchFamily="34" charset="0"/>
              <a:cs typeface="Arial" pitchFamily="34" charset="0"/>
            </a:endParaRPr>
          </a:p>
        </p:txBody>
      </p:sp>
      <p:sp>
        <p:nvSpPr>
          <p:cNvPr id="7" name="Rectangle 45"/>
          <p:cNvSpPr/>
          <p:nvPr/>
        </p:nvSpPr>
        <p:spPr bwMode="auto">
          <a:xfrm>
            <a:off x="1810260" y="1928450"/>
            <a:ext cx="2052000" cy="432000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buFontTx/>
              <a:buChar char="•"/>
            </a:pPr>
            <a:endParaRPr lang="en-GB" dirty="0" smtClean="0">
              <a:solidFill>
                <a:prstClr val="black"/>
              </a:solidFill>
              <a:latin typeface="Arial" pitchFamily="34" charset="0"/>
              <a:cs typeface="Arial" pitchFamily="34" charset="0"/>
            </a:endParaRPr>
          </a:p>
        </p:txBody>
      </p:sp>
      <p:sp>
        <p:nvSpPr>
          <p:cNvPr id="8" name="Rectangle 48"/>
          <p:cNvSpPr/>
          <p:nvPr/>
        </p:nvSpPr>
        <p:spPr bwMode="auto">
          <a:xfrm>
            <a:off x="3009805" y="4040649"/>
            <a:ext cx="6756400" cy="144001"/>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buFontTx/>
              <a:buChar char="•"/>
            </a:pPr>
            <a:endParaRPr lang="en-GB" dirty="0" smtClean="0">
              <a:solidFill>
                <a:prstClr val="black"/>
              </a:solidFill>
              <a:latin typeface="Arial" pitchFamily="34" charset="0"/>
              <a:cs typeface="Arial" pitchFamily="34" charset="0"/>
            </a:endParaRPr>
          </a:p>
        </p:txBody>
      </p:sp>
      <p:sp>
        <p:nvSpPr>
          <p:cNvPr id="9" name="Rectangle 54"/>
          <p:cNvSpPr/>
          <p:nvPr/>
        </p:nvSpPr>
        <p:spPr bwMode="auto">
          <a:xfrm>
            <a:off x="8966710" y="2540000"/>
            <a:ext cx="1295999" cy="3445916"/>
          </a:xfrm>
          <a:prstGeom prst="rect">
            <a:avLst/>
          </a:prstGeom>
          <a:solidFill>
            <a:srgbClr val="698E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spAutoFit/>
          </a:bodyPr>
          <a:lstStyle/>
          <a:p>
            <a:pPr algn="ctr"/>
            <a:endParaRPr lang="en-GB" dirty="0" smtClean="0">
              <a:solidFill>
                <a:prstClr val="white"/>
              </a:solidFill>
              <a:latin typeface="Arial" pitchFamily="34" charset="0"/>
              <a:cs typeface="Arial" pitchFamily="34" charset="0"/>
            </a:endParaRPr>
          </a:p>
        </p:txBody>
      </p:sp>
      <p:sp>
        <p:nvSpPr>
          <p:cNvPr id="10" name="Rectangle 55"/>
          <p:cNvSpPr/>
          <p:nvPr/>
        </p:nvSpPr>
        <p:spPr bwMode="auto">
          <a:xfrm rot="5400000">
            <a:off x="5856010" y="1785150"/>
            <a:ext cx="1080000" cy="4608000"/>
          </a:xfrm>
          <a:prstGeom prst="rect">
            <a:avLst/>
          </a:prstGeom>
          <a:solidFill>
            <a:srgbClr val="78A2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spAutoFit/>
          </a:bodyPr>
          <a:lstStyle/>
          <a:p>
            <a:pPr algn="ctr"/>
            <a:endParaRPr lang="en-GB" dirty="0" smtClean="0">
              <a:solidFill>
                <a:prstClr val="white"/>
              </a:solidFill>
              <a:latin typeface="Arial" pitchFamily="34" charset="0"/>
              <a:cs typeface="Arial" pitchFamily="34" charset="0"/>
            </a:endParaRPr>
          </a:p>
        </p:txBody>
      </p:sp>
      <p:sp>
        <p:nvSpPr>
          <p:cNvPr id="11" name="Rectangle 56"/>
          <p:cNvSpPr/>
          <p:nvPr/>
        </p:nvSpPr>
        <p:spPr bwMode="auto">
          <a:xfrm rot="5400000">
            <a:off x="2303610" y="3533585"/>
            <a:ext cx="1080000" cy="1800000"/>
          </a:xfrm>
          <a:prstGeom prst="rect">
            <a:avLst/>
          </a:prstGeom>
          <a:solidFill>
            <a:srgbClr val="99CC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spAutoFit/>
          </a:bodyPr>
          <a:lstStyle/>
          <a:p>
            <a:pPr algn="ctr"/>
            <a:endParaRPr lang="en-GB" dirty="0" smtClean="0">
              <a:solidFill>
                <a:prstClr val="white"/>
              </a:solidFill>
              <a:latin typeface="Arial" pitchFamily="34" charset="0"/>
              <a:cs typeface="Arial" pitchFamily="34" charset="0"/>
            </a:endParaRPr>
          </a:p>
        </p:txBody>
      </p:sp>
      <p:sp>
        <p:nvSpPr>
          <p:cNvPr id="12" name="Rectangle 61"/>
          <p:cNvSpPr/>
          <p:nvPr/>
        </p:nvSpPr>
        <p:spPr bwMode="auto">
          <a:xfrm>
            <a:off x="5770759" y="2540000"/>
            <a:ext cx="2191250" cy="936000"/>
          </a:xfrm>
          <a:prstGeom prst="rect">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algn="ctr"/>
            <a:endParaRPr lang="en-GB" sz="1600" dirty="0" smtClean="0">
              <a:solidFill>
                <a:prstClr val="white"/>
              </a:solidFill>
              <a:latin typeface="Arial" pitchFamily="34" charset="0"/>
              <a:cs typeface="Arial" pitchFamily="34" charset="0"/>
            </a:endParaRPr>
          </a:p>
        </p:txBody>
      </p:sp>
      <p:sp>
        <p:nvSpPr>
          <p:cNvPr id="13" name="Rectangle 62"/>
          <p:cNvSpPr/>
          <p:nvPr/>
        </p:nvSpPr>
        <p:spPr bwMode="auto">
          <a:xfrm>
            <a:off x="4092010" y="2540000"/>
            <a:ext cx="1608099" cy="936000"/>
          </a:xfrm>
          <a:prstGeom prst="rect">
            <a:avLst/>
          </a:prstGeom>
          <a:solidFill>
            <a:srgbClr val="0D97FF"/>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algn="ctr"/>
            <a:endParaRPr lang="en-GB" sz="1600" dirty="0" smtClean="0">
              <a:solidFill>
                <a:prstClr val="white"/>
              </a:solidFill>
              <a:latin typeface="Arial" pitchFamily="34" charset="0"/>
              <a:cs typeface="Arial" pitchFamily="34" charset="0"/>
            </a:endParaRPr>
          </a:p>
        </p:txBody>
      </p:sp>
      <p:sp>
        <p:nvSpPr>
          <p:cNvPr id="14" name="Rectangle 65"/>
          <p:cNvSpPr/>
          <p:nvPr/>
        </p:nvSpPr>
        <p:spPr bwMode="auto">
          <a:xfrm>
            <a:off x="7224010" y="4718050"/>
            <a:ext cx="738000" cy="936000"/>
          </a:xfrm>
          <a:prstGeom prst="rect">
            <a:avLst/>
          </a:prstGeom>
          <a:solidFill>
            <a:srgbClr val="FF99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algn="ctr"/>
            <a:endParaRPr lang="en-GB" sz="1600" dirty="0" smtClean="0">
              <a:solidFill>
                <a:prstClr val="white"/>
              </a:solidFill>
              <a:latin typeface="Arial" pitchFamily="34" charset="0"/>
              <a:cs typeface="Arial" pitchFamily="34" charset="0"/>
            </a:endParaRPr>
          </a:p>
        </p:txBody>
      </p:sp>
      <p:sp>
        <p:nvSpPr>
          <p:cNvPr id="15" name="TextBox 66"/>
          <p:cNvSpPr txBox="1"/>
          <p:nvPr/>
        </p:nvSpPr>
        <p:spPr>
          <a:xfrm>
            <a:off x="5192677" y="2021989"/>
            <a:ext cx="1713931" cy="338554"/>
          </a:xfrm>
          <a:prstGeom prst="rect">
            <a:avLst/>
          </a:prstGeom>
          <a:noFill/>
        </p:spPr>
        <p:txBody>
          <a:bodyPr wrap="none" rtlCol="0" anchor="ctr">
            <a:spAutoFit/>
          </a:bodyPr>
          <a:lstStyle>
            <a:defPPr>
              <a:defRPr lang="pl-PL"/>
            </a:defPPr>
            <a:lvl1pPr algn="ctr">
              <a:defRPr sz="1600" i="1">
                <a:solidFill>
                  <a:schemeClr val="tx1">
                    <a:lumMod val="50000"/>
                    <a:lumOff val="50000"/>
                  </a:schemeClr>
                </a:solidFill>
              </a:defRPr>
            </a:lvl1pPr>
          </a:lstStyle>
          <a:p>
            <a:r>
              <a:rPr lang="pl-PL" dirty="0">
                <a:solidFill>
                  <a:srgbClr val="022C1F"/>
                </a:solidFill>
              </a:rPr>
              <a:t>Przepływ energii</a:t>
            </a:r>
            <a:endParaRPr lang="en-GB" dirty="0">
              <a:solidFill>
                <a:srgbClr val="022C1F"/>
              </a:solidFill>
            </a:endParaRPr>
          </a:p>
        </p:txBody>
      </p:sp>
      <p:sp>
        <p:nvSpPr>
          <p:cNvPr id="16" name="TextBox 67"/>
          <p:cNvSpPr txBox="1"/>
          <p:nvPr/>
        </p:nvSpPr>
        <p:spPr>
          <a:xfrm>
            <a:off x="4918520" y="5937861"/>
            <a:ext cx="2249334" cy="338554"/>
          </a:xfrm>
          <a:prstGeom prst="rect">
            <a:avLst/>
          </a:prstGeom>
          <a:noFill/>
        </p:spPr>
        <p:txBody>
          <a:bodyPr wrap="none" rtlCol="0" anchor="ctr">
            <a:spAutoFit/>
          </a:bodyPr>
          <a:lstStyle/>
          <a:p>
            <a:pPr algn="ctr"/>
            <a:r>
              <a:rPr lang="pl-PL" sz="1600" i="1" dirty="0">
                <a:solidFill>
                  <a:srgbClr val="022C1F"/>
                </a:solidFill>
              </a:rPr>
              <a:t>Odbiorniki dodatkowe</a:t>
            </a:r>
            <a:endParaRPr lang="en-GB" sz="1600" i="1" dirty="0">
              <a:solidFill>
                <a:srgbClr val="022C1F"/>
              </a:solidFill>
            </a:endParaRPr>
          </a:p>
        </p:txBody>
      </p:sp>
      <p:sp>
        <p:nvSpPr>
          <p:cNvPr id="17" name="TextBox 68"/>
          <p:cNvSpPr txBox="1"/>
          <p:nvPr/>
        </p:nvSpPr>
        <p:spPr>
          <a:xfrm>
            <a:off x="1987316" y="2021989"/>
            <a:ext cx="1697901" cy="338554"/>
          </a:xfrm>
          <a:prstGeom prst="rect">
            <a:avLst/>
          </a:prstGeom>
          <a:noFill/>
        </p:spPr>
        <p:txBody>
          <a:bodyPr wrap="none" rtlCol="0" anchor="ctr">
            <a:spAutoFit/>
          </a:bodyPr>
          <a:lstStyle>
            <a:defPPr>
              <a:defRPr lang="pl-PL"/>
            </a:defPPr>
            <a:lvl1pPr algn="ctr">
              <a:defRPr i="1">
                <a:solidFill>
                  <a:prstClr val="white">
                    <a:lumMod val="50000"/>
                  </a:prstClr>
                </a:solidFill>
                <a:latin typeface="+mj-lt"/>
              </a:defRPr>
            </a:lvl1pPr>
          </a:lstStyle>
          <a:p>
            <a:r>
              <a:rPr lang="pl-PL" sz="1600" dirty="0">
                <a:solidFill>
                  <a:srgbClr val="022C1F"/>
                </a:solidFill>
                <a:latin typeface="+mn-lt"/>
              </a:rPr>
              <a:t>Magazyn energii</a:t>
            </a:r>
            <a:endParaRPr lang="en-GB" sz="1600" dirty="0">
              <a:solidFill>
                <a:srgbClr val="022C1F"/>
              </a:solidFill>
              <a:latin typeface="+mn-lt"/>
            </a:endParaRPr>
          </a:p>
        </p:txBody>
      </p:sp>
      <p:sp>
        <p:nvSpPr>
          <p:cNvPr id="18" name="TextBox 69"/>
          <p:cNvSpPr txBox="1"/>
          <p:nvPr/>
        </p:nvSpPr>
        <p:spPr>
          <a:xfrm>
            <a:off x="1964165" y="4087129"/>
            <a:ext cx="1737975" cy="723275"/>
          </a:xfrm>
          <a:prstGeom prst="rect">
            <a:avLst/>
          </a:prstGeom>
          <a:noFill/>
        </p:spPr>
        <p:txBody>
          <a:bodyPr wrap="none" rtlCol="0" anchor="ctr">
            <a:spAutoFit/>
          </a:bodyPr>
          <a:lstStyle/>
          <a:p>
            <a:pPr algn="ctr"/>
            <a:r>
              <a:rPr lang="pl-PL" sz="1400" b="0" i="1" dirty="0" smtClean="0">
                <a:solidFill>
                  <a:schemeClr val="bg1">
                    <a:lumMod val="85000"/>
                  </a:schemeClr>
                </a:solidFill>
                <a:latin typeface="Calibri"/>
              </a:rPr>
              <a:t>IMPACT</a:t>
            </a:r>
            <a:endParaRPr lang="de-DE" sz="1400" b="0" i="1" dirty="0" smtClean="0">
              <a:solidFill>
                <a:schemeClr val="bg1">
                  <a:lumMod val="85000"/>
                </a:schemeClr>
              </a:solidFill>
              <a:latin typeface="Calibri"/>
            </a:endParaRPr>
          </a:p>
          <a:p>
            <a:pPr algn="ctr"/>
            <a:r>
              <a:rPr lang="de-DE" sz="1600" dirty="0" err="1">
                <a:solidFill>
                  <a:schemeClr val="bg1"/>
                </a:solidFill>
                <a:latin typeface="Fira Sans Light" panose="020B0403050000020004" pitchFamily="34" charset="0"/>
              </a:rPr>
              <a:t>Baterie</a:t>
            </a:r>
            <a:r>
              <a:rPr lang="pl-PL" sz="1600" dirty="0">
                <a:solidFill>
                  <a:schemeClr val="bg1"/>
                </a:solidFill>
                <a:latin typeface="Fira Sans Light" panose="020B0403050000020004" pitchFamily="34" charset="0"/>
              </a:rPr>
              <a:t> </a:t>
            </a:r>
            <a:r>
              <a:rPr lang="pl-PL" sz="1600" dirty="0" smtClean="0">
                <a:solidFill>
                  <a:schemeClr val="bg1"/>
                </a:solidFill>
                <a:latin typeface="Fira Sans Light" panose="020B0403050000020004" pitchFamily="34" charset="0"/>
              </a:rPr>
              <a:t>trakcyjne</a:t>
            </a:r>
          </a:p>
          <a:p>
            <a:pPr algn="ctr"/>
            <a:r>
              <a:rPr lang="pl-PL" sz="1100" dirty="0" smtClean="0">
                <a:solidFill>
                  <a:schemeClr val="bg1"/>
                </a:solidFill>
                <a:latin typeface="Fira Sans Light" panose="020B0403050000020004" pitchFamily="34" charset="0"/>
              </a:rPr>
              <a:t>5x </a:t>
            </a:r>
            <a:r>
              <a:rPr lang="pl-PL" sz="1100" dirty="0">
                <a:solidFill>
                  <a:schemeClr val="bg1"/>
                </a:solidFill>
                <a:latin typeface="Fira Sans Light" panose="020B0403050000020004" pitchFamily="34" charset="0"/>
              </a:rPr>
              <a:t>40kWh</a:t>
            </a:r>
            <a:endParaRPr lang="en-GB" sz="1100" dirty="0">
              <a:solidFill>
                <a:schemeClr val="bg1"/>
              </a:solidFill>
              <a:latin typeface="Fira Sans Light" panose="020B0403050000020004" pitchFamily="34" charset="0"/>
            </a:endParaRPr>
          </a:p>
        </p:txBody>
      </p:sp>
      <p:sp>
        <p:nvSpPr>
          <p:cNvPr id="19" name="TextBox 70"/>
          <p:cNvSpPr txBox="1"/>
          <p:nvPr/>
        </p:nvSpPr>
        <p:spPr>
          <a:xfrm>
            <a:off x="6272196" y="2855517"/>
            <a:ext cx="1172117" cy="307777"/>
          </a:xfrm>
          <a:prstGeom prst="rect">
            <a:avLst/>
          </a:prstGeom>
          <a:noFill/>
        </p:spPr>
        <p:txBody>
          <a:bodyPr wrap="none" rtlCol="0" anchor="ctr">
            <a:spAutoFit/>
          </a:bodyPr>
          <a:lstStyle/>
          <a:p>
            <a:pPr algn="ctr"/>
            <a:r>
              <a:rPr lang="pl-PL" sz="1400" dirty="0" smtClean="0">
                <a:solidFill>
                  <a:schemeClr val="bg1"/>
                </a:solidFill>
                <a:latin typeface="Fira Sans Light" panose="020B0403050000020004" pitchFamily="34" charset="0"/>
              </a:rPr>
              <a:t>Rekuperacja</a:t>
            </a:r>
            <a:endParaRPr lang="en-GB" sz="1400" dirty="0">
              <a:solidFill>
                <a:schemeClr val="bg1"/>
              </a:solidFill>
              <a:latin typeface="Fira Sans Light" panose="020B0403050000020004" pitchFamily="34" charset="0"/>
            </a:endParaRPr>
          </a:p>
        </p:txBody>
      </p:sp>
      <p:sp>
        <p:nvSpPr>
          <p:cNvPr id="20" name="TextBox 72"/>
          <p:cNvSpPr txBox="1"/>
          <p:nvPr/>
        </p:nvSpPr>
        <p:spPr>
          <a:xfrm>
            <a:off x="4463620" y="2758817"/>
            <a:ext cx="914032" cy="523220"/>
          </a:xfrm>
          <a:prstGeom prst="rect">
            <a:avLst/>
          </a:prstGeom>
          <a:noFill/>
        </p:spPr>
        <p:txBody>
          <a:bodyPr wrap="none" rtlCol="0" anchor="ctr">
            <a:spAutoFit/>
          </a:bodyPr>
          <a:lstStyle/>
          <a:p>
            <a:pPr algn="ctr"/>
            <a:r>
              <a:rPr lang="pl-PL" sz="1400" dirty="0">
                <a:solidFill>
                  <a:schemeClr val="bg1"/>
                </a:solidFill>
                <a:latin typeface="Fira Sans Light" panose="020B0403050000020004" pitchFamily="34" charset="0"/>
              </a:rPr>
              <a:t>Plug-in </a:t>
            </a:r>
            <a:br>
              <a:rPr lang="pl-PL" sz="1400" dirty="0">
                <a:solidFill>
                  <a:schemeClr val="bg1"/>
                </a:solidFill>
                <a:latin typeface="Fira Sans Light" panose="020B0403050000020004" pitchFamily="34" charset="0"/>
              </a:rPr>
            </a:br>
            <a:r>
              <a:rPr lang="pl-PL" sz="1400" dirty="0">
                <a:solidFill>
                  <a:schemeClr val="bg1"/>
                </a:solidFill>
                <a:latin typeface="Fira Sans Light" panose="020B0403050000020004" pitchFamily="34" charset="0"/>
              </a:rPr>
              <a:t>(wtyczka)</a:t>
            </a:r>
            <a:endParaRPr lang="de-DE" sz="1400" dirty="0">
              <a:solidFill>
                <a:schemeClr val="bg1"/>
              </a:solidFill>
              <a:latin typeface="Fira Sans Light" panose="020B0403050000020004" pitchFamily="34" charset="0"/>
            </a:endParaRPr>
          </a:p>
        </p:txBody>
      </p:sp>
      <p:sp>
        <p:nvSpPr>
          <p:cNvPr id="21" name="TextBox 75"/>
          <p:cNvSpPr txBox="1"/>
          <p:nvPr/>
        </p:nvSpPr>
        <p:spPr>
          <a:xfrm>
            <a:off x="5320619" y="3917890"/>
            <a:ext cx="2082622" cy="338554"/>
          </a:xfrm>
          <a:prstGeom prst="rect">
            <a:avLst/>
          </a:prstGeom>
          <a:noFill/>
        </p:spPr>
        <p:txBody>
          <a:bodyPr wrap="none" rtlCol="0" anchor="ctr">
            <a:spAutoFit/>
          </a:bodyPr>
          <a:lstStyle/>
          <a:p>
            <a:pPr algn="ctr"/>
            <a:r>
              <a:rPr lang="pl-PL" sz="1600" dirty="0">
                <a:solidFill>
                  <a:schemeClr val="bg1"/>
                </a:solidFill>
                <a:latin typeface="Fira Sans Light" panose="020B0403050000020004" pitchFamily="34" charset="0"/>
              </a:rPr>
              <a:t>Zarządzanie energią </a:t>
            </a:r>
            <a:endParaRPr lang="en-GB" sz="1600" dirty="0">
              <a:solidFill>
                <a:schemeClr val="bg1"/>
              </a:solidFill>
              <a:latin typeface="Fira Sans Light" panose="020B0403050000020004" pitchFamily="34" charset="0"/>
            </a:endParaRPr>
          </a:p>
        </p:txBody>
      </p:sp>
      <p:sp>
        <p:nvSpPr>
          <p:cNvPr id="22" name="TextBox 80"/>
          <p:cNvSpPr txBox="1"/>
          <p:nvPr/>
        </p:nvSpPr>
        <p:spPr>
          <a:xfrm rot="16200000">
            <a:off x="8843449" y="3848542"/>
            <a:ext cx="1564852" cy="584775"/>
          </a:xfrm>
          <a:prstGeom prst="rect">
            <a:avLst/>
          </a:prstGeom>
          <a:noFill/>
        </p:spPr>
        <p:txBody>
          <a:bodyPr wrap="none" rtlCol="0" anchor="ctr">
            <a:spAutoFit/>
          </a:bodyPr>
          <a:lstStyle/>
          <a:p>
            <a:pPr algn="ctr"/>
            <a:r>
              <a:rPr lang="pl-PL" sz="1600" dirty="0" smtClean="0">
                <a:solidFill>
                  <a:schemeClr val="bg1"/>
                </a:solidFill>
                <a:latin typeface="Fira Sans Light" panose="020B0403050000020004" pitchFamily="34" charset="0"/>
              </a:rPr>
              <a:t>Silnik trakcyjny</a:t>
            </a:r>
            <a:br>
              <a:rPr lang="pl-PL" sz="1600" dirty="0" smtClean="0">
                <a:solidFill>
                  <a:schemeClr val="bg1"/>
                </a:solidFill>
                <a:latin typeface="Fira Sans Light" panose="020B0403050000020004" pitchFamily="34" charset="0"/>
              </a:rPr>
            </a:br>
            <a:r>
              <a:rPr lang="pl-PL" sz="1600" dirty="0" smtClean="0">
                <a:solidFill>
                  <a:schemeClr val="bg1"/>
                </a:solidFill>
                <a:latin typeface="Fira Sans Light" panose="020B0403050000020004" pitchFamily="34" charset="0"/>
              </a:rPr>
              <a:t>centralny</a:t>
            </a:r>
            <a:endParaRPr lang="en-GB" sz="1600" dirty="0">
              <a:solidFill>
                <a:schemeClr val="bg1"/>
              </a:solidFill>
              <a:latin typeface="Fira Sans Light" panose="020B0403050000020004" pitchFamily="34" charset="0"/>
            </a:endParaRPr>
          </a:p>
        </p:txBody>
      </p:sp>
      <p:sp>
        <p:nvSpPr>
          <p:cNvPr id="23" name="Rectangle 48"/>
          <p:cNvSpPr/>
          <p:nvPr/>
        </p:nvSpPr>
        <p:spPr bwMode="auto">
          <a:xfrm rot="5400000">
            <a:off x="2483360" y="2647975"/>
            <a:ext cx="720725" cy="1800225"/>
          </a:xfrm>
          <a:prstGeom prst="rect">
            <a:avLst/>
          </a:prstGeom>
          <a:solidFill>
            <a:srgbClr val="99CC00"/>
          </a:solidFill>
          <a:ln w="9525" cap="flat" cmpd="sng" algn="ctr">
            <a:noFill/>
            <a:prstDash val="solid"/>
            <a:round/>
            <a:headEnd type="none" w="med" len="med"/>
            <a:tailEnd type="none" w="med" len="med"/>
          </a:ln>
          <a:effectLst/>
        </p:spPr>
        <p:txBody>
          <a:bodyPr vert="vert270" anchor="ctr">
            <a:spAutoFit/>
          </a:bodyPr>
          <a:lstStyle/>
          <a:p>
            <a:pPr algn="ctr">
              <a:defRPr/>
            </a:pPr>
            <a:endParaRPr lang="en-GB" sz="1600" dirty="0">
              <a:solidFill>
                <a:schemeClr val="bg1"/>
              </a:solidFill>
              <a:cs typeface="Arial" pitchFamily="34" charset="0"/>
            </a:endParaRPr>
          </a:p>
        </p:txBody>
      </p:sp>
      <p:sp>
        <p:nvSpPr>
          <p:cNvPr id="24" name="TextBox 96"/>
          <p:cNvSpPr txBox="1">
            <a:spLocks noChangeArrowheads="1"/>
          </p:cNvSpPr>
          <p:nvPr/>
        </p:nvSpPr>
        <p:spPr bwMode="auto">
          <a:xfrm>
            <a:off x="1963271" y="3623245"/>
            <a:ext cx="17891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de-DE" altLang="en-US" sz="1400" dirty="0">
                <a:solidFill>
                  <a:schemeClr val="bg1"/>
                </a:solidFill>
                <a:latin typeface="Fira Sans Light" panose="020B0403050000020004" pitchFamily="34" charset="0"/>
              </a:rPr>
              <a:t>High Energy (</a:t>
            </a:r>
            <a:r>
              <a:rPr lang="pl-PL" altLang="en-US" sz="1400" dirty="0">
                <a:solidFill>
                  <a:schemeClr val="bg1"/>
                </a:solidFill>
                <a:latin typeface="Fira Sans Light" panose="020B0403050000020004" pitchFamily="34" charset="0"/>
              </a:rPr>
              <a:t>LFP</a:t>
            </a:r>
            <a:r>
              <a:rPr lang="de-DE" altLang="en-US" sz="1400" dirty="0" smtClean="0">
                <a:solidFill>
                  <a:schemeClr val="bg1"/>
                </a:solidFill>
                <a:latin typeface="Fira Sans Light" panose="020B0403050000020004" pitchFamily="34" charset="0"/>
              </a:rPr>
              <a:t>)</a:t>
            </a:r>
            <a:endParaRPr lang="pl-PL" altLang="en-US" sz="1400" dirty="0">
              <a:solidFill>
                <a:schemeClr val="bg1"/>
              </a:solidFill>
              <a:latin typeface="Fira Sans Light" panose="020B0403050000020004" pitchFamily="34" charset="0"/>
            </a:endParaRPr>
          </a:p>
        </p:txBody>
      </p:sp>
      <p:sp>
        <p:nvSpPr>
          <p:cNvPr id="25" name="TextBox 96"/>
          <p:cNvSpPr txBox="1">
            <a:spLocks noChangeArrowheads="1"/>
          </p:cNvSpPr>
          <p:nvPr/>
        </p:nvSpPr>
        <p:spPr bwMode="auto">
          <a:xfrm>
            <a:off x="8966710" y="2527507"/>
            <a:ext cx="140420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pl-PL" altLang="en-US" sz="1600" dirty="0" smtClean="0">
                <a:solidFill>
                  <a:schemeClr val="bg1"/>
                </a:solidFill>
                <a:latin typeface="Fira Sans Light" panose="020B0403050000020004" pitchFamily="34" charset="0"/>
              </a:rPr>
              <a:t>Silnik centralny</a:t>
            </a:r>
            <a:r>
              <a:rPr lang="de-DE" altLang="en-US" sz="1600" dirty="0" smtClean="0">
                <a:solidFill>
                  <a:schemeClr val="bg1"/>
                </a:solidFill>
                <a:latin typeface="Fira Sans Light" panose="020B0403050000020004" pitchFamily="34" charset="0"/>
              </a:rPr>
              <a:t/>
            </a:r>
            <a:br>
              <a:rPr lang="de-DE" altLang="en-US" sz="1600" dirty="0" smtClean="0">
                <a:solidFill>
                  <a:schemeClr val="bg1"/>
                </a:solidFill>
                <a:latin typeface="Fira Sans Light" panose="020B0403050000020004" pitchFamily="34" charset="0"/>
              </a:rPr>
            </a:br>
            <a:r>
              <a:rPr lang="de-DE" altLang="en-US" sz="1600" b="0" dirty="0" smtClean="0">
                <a:solidFill>
                  <a:schemeClr val="bg1"/>
                </a:solidFill>
                <a:latin typeface="Fira Sans Light" panose="020B0403050000020004" pitchFamily="34" charset="0"/>
              </a:rPr>
              <a:t>TSA</a:t>
            </a:r>
            <a:endParaRPr lang="en-GB" altLang="en-US" sz="1600" b="0" dirty="0">
              <a:solidFill>
                <a:schemeClr val="bg1"/>
              </a:solidFill>
              <a:latin typeface="Fira Sans Light" panose="020B0403050000020004" pitchFamily="34" charset="0"/>
            </a:endParaRPr>
          </a:p>
        </p:txBody>
      </p:sp>
      <p:sp>
        <p:nvSpPr>
          <p:cNvPr id="26" name="Rectangle 46"/>
          <p:cNvSpPr/>
          <p:nvPr/>
        </p:nvSpPr>
        <p:spPr bwMode="auto">
          <a:xfrm rot="5400000">
            <a:off x="5877630" y="1771957"/>
            <a:ext cx="305999" cy="3862759"/>
          </a:xfrm>
          <a:prstGeom prst="rect">
            <a:avLst/>
          </a:prstGeom>
          <a:gradFill flip="none" rotWithShape="1">
            <a:gsLst>
              <a:gs pos="0">
                <a:srgbClr val="79A400">
                  <a:shade val="30000"/>
                  <a:satMod val="115000"/>
                </a:srgbClr>
              </a:gs>
              <a:gs pos="50000">
                <a:srgbClr val="79A400">
                  <a:shade val="67500"/>
                  <a:satMod val="115000"/>
                </a:srgbClr>
              </a:gs>
              <a:gs pos="100000">
                <a:srgbClr val="78A200"/>
              </a:gs>
            </a:gsLst>
            <a:lin ang="0" scaled="1"/>
            <a:tileRect/>
          </a:gra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spAutoFit/>
          </a:bodyPr>
          <a:lstStyle/>
          <a:p>
            <a:pPr algn="ctr"/>
            <a:endParaRPr lang="en-GB" sz="1600" dirty="0" smtClean="0">
              <a:solidFill>
                <a:prstClr val="white"/>
              </a:solidFill>
              <a:latin typeface="Arial" pitchFamily="34" charset="0"/>
              <a:cs typeface="Arial" pitchFamily="34" charset="0"/>
            </a:endParaRPr>
          </a:p>
        </p:txBody>
      </p:sp>
      <p:sp>
        <p:nvSpPr>
          <p:cNvPr id="27" name="TextBox 47"/>
          <p:cNvSpPr txBox="1"/>
          <p:nvPr/>
        </p:nvSpPr>
        <p:spPr>
          <a:xfrm>
            <a:off x="5522798" y="3549448"/>
            <a:ext cx="1375792" cy="307777"/>
          </a:xfrm>
          <a:prstGeom prst="rect">
            <a:avLst/>
          </a:prstGeom>
          <a:noFill/>
        </p:spPr>
        <p:txBody>
          <a:bodyPr wrap="square" rtlCol="0" anchor="ctr">
            <a:spAutoFit/>
          </a:bodyPr>
          <a:lstStyle/>
          <a:p>
            <a:pPr algn="ctr"/>
            <a:r>
              <a:rPr lang="pl-PL" sz="1400" i="1" dirty="0">
                <a:solidFill>
                  <a:schemeClr val="bg1">
                    <a:lumMod val="85000"/>
                  </a:schemeClr>
                </a:solidFill>
                <a:latin typeface="Calibri"/>
              </a:rPr>
              <a:t>MEDCOM</a:t>
            </a:r>
            <a:endParaRPr lang="en-GB" sz="1400" i="1" dirty="0">
              <a:solidFill>
                <a:schemeClr val="bg1">
                  <a:lumMod val="85000"/>
                </a:schemeClr>
              </a:solidFill>
              <a:latin typeface="Calibri"/>
            </a:endParaRPr>
          </a:p>
        </p:txBody>
      </p:sp>
      <p:sp>
        <p:nvSpPr>
          <p:cNvPr id="28" name="Rectangle 49"/>
          <p:cNvSpPr/>
          <p:nvPr/>
        </p:nvSpPr>
        <p:spPr bwMode="auto">
          <a:xfrm rot="5400000">
            <a:off x="7449010" y="4116153"/>
            <a:ext cx="287999" cy="738000"/>
          </a:xfrm>
          <a:prstGeom prst="rect">
            <a:avLst/>
          </a:prstGeom>
          <a:gradFill flip="none" rotWithShape="1">
            <a:gsLst>
              <a:gs pos="0">
                <a:srgbClr val="79A400">
                  <a:shade val="30000"/>
                  <a:satMod val="115000"/>
                </a:srgbClr>
              </a:gs>
              <a:gs pos="50000">
                <a:srgbClr val="79A400">
                  <a:shade val="67500"/>
                  <a:satMod val="115000"/>
                </a:srgbClr>
              </a:gs>
              <a:gs pos="100000">
                <a:srgbClr val="78A200"/>
              </a:gs>
            </a:gsLst>
            <a:lin ang="10800000" scaled="1"/>
            <a:tileRect/>
          </a:gra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spAutoFit/>
          </a:bodyPr>
          <a:lstStyle/>
          <a:p>
            <a:pPr algn="ctr"/>
            <a:endParaRPr lang="en-GB" sz="1600" dirty="0" smtClean="0">
              <a:solidFill>
                <a:prstClr val="white"/>
              </a:solidFill>
              <a:latin typeface="Arial" pitchFamily="34" charset="0"/>
              <a:cs typeface="Arial" pitchFamily="34" charset="0"/>
            </a:endParaRPr>
          </a:p>
        </p:txBody>
      </p:sp>
      <p:sp>
        <p:nvSpPr>
          <p:cNvPr id="29" name="TextBox 50"/>
          <p:cNvSpPr txBox="1"/>
          <p:nvPr/>
        </p:nvSpPr>
        <p:spPr>
          <a:xfrm>
            <a:off x="7243044" y="4344825"/>
            <a:ext cx="687896" cy="284327"/>
          </a:xfrm>
          <a:prstGeom prst="rect">
            <a:avLst/>
          </a:prstGeom>
          <a:noFill/>
        </p:spPr>
        <p:txBody>
          <a:bodyPr wrap="square" rtlCol="0" anchor="ctr">
            <a:spAutoFit/>
          </a:bodyPr>
          <a:lstStyle/>
          <a:p>
            <a:pPr algn="ctr"/>
            <a:r>
              <a:rPr lang="de-DE" sz="1200" b="0" dirty="0" smtClean="0">
                <a:solidFill>
                  <a:schemeClr val="bg1">
                    <a:lumMod val="85000"/>
                  </a:schemeClr>
                </a:solidFill>
                <a:latin typeface="Calibri"/>
              </a:rPr>
              <a:t>DC/DC</a:t>
            </a:r>
            <a:endParaRPr lang="en-GB" sz="1200" b="0" dirty="0">
              <a:solidFill>
                <a:schemeClr val="bg1">
                  <a:lumMod val="85000"/>
                </a:schemeClr>
              </a:solidFill>
              <a:latin typeface="Calibri"/>
            </a:endParaRPr>
          </a:p>
        </p:txBody>
      </p:sp>
      <p:sp>
        <p:nvSpPr>
          <p:cNvPr id="30" name="Rectangle 51"/>
          <p:cNvSpPr/>
          <p:nvPr/>
        </p:nvSpPr>
        <p:spPr bwMode="auto">
          <a:xfrm>
            <a:off x="5650137" y="4718050"/>
            <a:ext cx="1476000" cy="936000"/>
          </a:xfrm>
          <a:prstGeom prst="rect">
            <a:avLst/>
          </a:prstGeom>
          <a:solidFill>
            <a:srgbClr val="FF66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algn="ctr"/>
            <a:endParaRPr lang="en-GB" sz="1600" dirty="0" smtClean="0">
              <a:solidFill>
                <a:prstClr val="white"/>
              </a:solidFill>
              <a:latin typeface="Arial" pitchFamily="34" charset="0"/>
              <a:cs typeface="Arial" pitchFamily="34" charset="0"/>
            </a:endParaRPr>
          </a:p>
        </p:txBody>
      </p:sp>
      <p:sp>
        <p:nvSpPr>
          <p:cNvPr id="31" name="Rectangle 53"/>
          <p:cNvSpPr/>
          <p:nvPr/>
        </p:nvSpPr>
        <p:spPr bwMode="auto">
          <a:xfrm>
            <a:off x="4094200" y="4718050"/>
            <a:ext cx="1476000" cy="936000"/>
          </a:xfrm>
          <a:prstGeom prst="rect">
            <a:avLst/>
          </a:prstGeom>
          <a:solidFill>
            <a:srgbClr val="CC66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algn="ctr"/>
            <a:endParaRPr lang="en-GB" sz="1600" dirty="0" smtClean="0">
              <a:solidFill>
                <a:prstClr val="white"/>
              </a:solidFill>
              <a:latin typeface="Arial" pitchFamily="34" charset="0"/>
              <a:cs typeface="Arial" pitchFamily="34" charset="0"/>
            </a:endParaRPr>
          </a:p>
        </p:txBody>
      </p:sp>
      <p:sp>
        <p:nvSpPr>
          <p:cNvPr id="32" name="TextBox 81"/>
          <p:cNvSpPr txBox="1"/>
          <p:nvPr/>
        </p:nvSpPr>
        <p:spPr>
          <a:xfrm>
            <a:off x="4178525" y="4935215"/>
            <a:ext cx="1276311" cy="477054"/>
          </a:xfrm>
          <a:prstGeom prst="rect">
            <a:avLst/>
          </a:prstGeom>
          <a:noFill/>
        </p:spPr>
        <p:txBody>
          <a:bodyPr wrap="none" rtlCol="0" anchor="ctr">
            <a:spAutoFit/>
          </a:bodyPr>
          <a:lstStyle/>
          <a:p>
            <a:pPr algn="ctr"/>
            <a:r>
              <a:rPr lang="pl-PL" sz="1400" dirty="0">
                <a:solidFill>
                  <a:schemeClr val="bg1"/>
                </a:solidFill>
                <a:latin typeface="Fira Sans Light" panose="020B0403050000020004" pitchFamily="34" charset="0"/>
              </a:rPr>
              <a:t>Klimatyzacja</a:t>
            </a:r>
            <a:r>
              <a:rPr lang="de-DE" sz="1400" dirty="0">
                <a:solidFill>
                  <a:schemeClr val="bg1"/>
                </a:solidFill>
                <a:latin typeface="Fira Sans Light" panose="020B0403050000020004" pitchFamily="34" charset="0"/>
              </a:rPr>
              <a:t/>
            </a:r>
            <a:br>
              <a:rPr lang="de-DE" sz="1400" dirty="0">
                <a:solidFill>
                  <a:schemeClr val="bg1"/>
                </a:solidFill>
                <a:latin typeface="Fira Sans Light" panose="020B0403050000020004" pitchFamily="34" charset="0"/>
              </a:rPr>
            </a:br>
            <a:r>
              <a:rPr lang="pl-PL" sz="1100" dirty="0" smtClean="0">
                <a:solidFill>
                  <a:schemeClr val="bg1"/>
                </a:solidFill>
                <a:latin typeface="Fira Sans Light" panose="020B0403050000020004" pitchFamily="34" charset="0"/>
              </a:rPr>
              <a:t>Sprężarka 3x400V</a:t>
            </a:r>
            <a:endParaRPr lang="pl-PL" sz="1400" dirty="0">
              <a:solidFill>
                <a:schemeClr val="bg1"/>
              </a:solidFill>
              <a:latin typeface="Fira Sans Light" panose="020B0403050000020004" pitchFamily="34" charset="0"/>
            </a:endParaRPr>
          </a:p>
        </p:txBody>
      </p:sp>
      <p:sp>
        <p:nvSpPr>
          <p:cNvPr id="33" name="TextBox 83"/>
          <p:cNvSpPr txBox="1"/>
          <p:nvPr/>
        </p:nvSpPr>
        <p:spPr>
          <a:xfrm>
            <a:off x="5833210" y="4816717"/>
            <a:ext cx="1109598" cy="738664"/>
          </a:xfrm>
          <a:prstGeom prst="rect">
            <a:avLst/>
          </a:prstGeom>
          <a:noFill/>
        </p:spPr>
        <p:txBody>
          <a:bodyPr wrap="none" rtlCol="0" anchor="ctr">
            <a:spAutoFit/>
          </a:bodyPr>
          <a:lstStyle/>
          <a:p>
            <a:pPr algn="ctr"/>
            <a:r>
              <a:rPr lang="pl-PL" sz="1400" dirty="0">
                <a:solidFill>
                  <a:schemeClr val="bg1"/>
                </a:solidFill>
                <a:latin typeface="Fira Sans Light" panose="020B0403050000020004" pitchFamily="34" charset="0"/>
              </a:rPr>
              <a:t>Kompresor </a:t>
            </a:r>
            <a:br>
              <a:rPr lang="pl-PL" sz="1400" dirty="0">
                <a:solidFill>
                  <a:schemeClr val="bg1"/>
                </a:solidFill>
                <a:latin typeface="Fira Sans Light" panose="020B0403050000020004" pitchFamily="34" charset="0"/>
              </a:rPr>
            </a:br>
            <a:r>
              <a:rPr lang="pl-PL" sz="1400" dirty="0">
                <a:solidFill>
                  <a:schemeClr val="bg1"/>
                </a:solidFill>
                <a:latin typeface="Fira Sans Light" panose="020B0403050000020004" pitchFamily="34" charset="0"/>
              </a:rPr>
              <a:t>powietrza</a:t>
            </a:r>
            <a:r>
              <a:rPr lang="de-DE" sz="1400" dirty="0">
                <a:solidFill>
                  <a:schemeClr val="bg1"/>
                </a:solidFill>
                <a:latin typeface="Fira Sans Light" panose="020B0403050000020004" pitchFamily="34" charset="0"/>
              </a:rPr>
              <a:t/>
            </a:r>
            <a:br>
              <a:rPr lang="de-DE" sz="1400" dirty="0">
                <a:solidFill>
                  <a:schemeClr val="bg1"/>
                </a:solidFill>
                <a:latin typeface="Fira Sans Light" panose="020B0403050000020004" pitchFamily="34" charset="0"/>
              </a:rPr>
            </a:br>
            <a:r>
              <a:rPr lang="pl-PL" sz="1400" i="1" dirty="0">
                <a:solidFill>
                  <a:schemeClr val="bg1">
                    <a:lumMod val="85000"/>
                  </a:schemeClr>
                </a:solidFill>
                <a:latin typeface="Calibri"/>
              </a:rPr>
              <a:t>TIBBIS</a:t>
            </a:r>
            <a:endParaRPr lang="en-GB" sz="1400" i="1" dirty="0">
              <a:solidFill>
                <a:schemeClr val="bg1">
                  <a:lumMod val="85000"/>
                </a:schemeClr>
              </a:solidFill>
              <a:latin typeface="Calibri"/>
            </a:endParaRPr>
          </a:p>
        </p:txBody>
      </p:sp>
      <p:sp>
        <p:nvSpPr>
          <p:cNvPr id="35" name="Rectangle 85"/>
          <p:cNvSpPr/>
          <p:nvPr/>
        </p:nvSpPr>
        <p:spPr bwMode="auto">
          <a:xfrm rot="5400000">
            <a:off x="6244137" y="3747151"/>
            <a:ext cx="287999" cy="1476000"/>
          </a:xfrm>
          <a:prstGeom prst="rect">
            <a:avLst/>
          </a:prstGeom>
          <a:gradFill flip="none" rotWithShape="1">
            <a:gsLst>
              <a:gs pos="0">
                <a:srgbClr val="79A400">
                  <a:shade val="30000"/>
                  <a:satMod val="115000"/>
                </a:srgbClr>
              </a:gs>
              <a:gs pos="50000">
                <a:srgbClr val="79A400">
                  <a:shade val="67500"/>
                  <a:satMod val="115000"/>
                </a:srgbClr>
              </a:gs>
              <a:gs pos="100000">
                <a:srgbClr val="78A200"/>
              </a:gs>
            </a:gsLst>
            <a:lin ang="10800000" scaled="1"/>
            <a:tileRect/>
          </a:gra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spAutoFit/>
          </a:bodyPr>
          <a:lstStyle/>
          <a:p>
            <a:pPr algn="ctr"/>
            <a:endParaRPr lang="en-GB" sz="1600" dirty="0" smtClean="0">
              <a:solidFill>
                <a:prstClr val="white"/>
              </a:solidFill>
              <a:latin typeface="Arial" pitchFamily="34" charset="0"/>
              <a:cs typeface="Arial" pitchFamily="34" charset="0"/>
            </a:endParaRPr>
          </a:p>
        </p:txBody>
      </p:sp>
      <p:sp>
        <p:nvSpPr>
          <p:cNvPr id="36" name="Rectangle 86"/>
          <p:cNvSpPr/>
          <p:nvPr/>
        </p:nvSpPr>
        <p:spPr bwMode="auto">
          <a:xfrm rot="5400000">
            <a:off x="4693251" y="3747151"/>
            <a:ext cx="287999" cy="1476000"/>
          </a:xfrm>
          <a:prstGeom prst="rect">
            <a:avLst/>
          </a:prstGeom>
          <a:gradFill flip="none" rotWithShape="1">
            <a:gsLst>
              <a:gs pos="0">
                <a:srgbClr val="79A400">
                  <a:shade val="30000"/>
                  <a:satMod val="115000"/>
                </a:srgbClr>
              </a:gs>
              <a:gs pos="50000">
                <a:srgbClr val="79A400">
                  <a:shade val="67500"/>
                  <a:satMod val="115000"/>
                </a:srgbClr>
              </a:gs>
              <a:gs pos="100000">
                <a:srgbClr val="78A200"/>
              </a:gs>
            </a:gsLst>
            <a:lin ang="10800000" scaled="1"/>
            <a:tileRect/>
          </a:gra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spAutoFit/>
          </a:bodyPr>
          <a:lstStyle/>
          <a:p>
            <a:pPr algn="ctr"/>
            <a:endParaRPr lang="en-GB" sz="1600" dirty="0" smtClean="0">
              <a:solidFill>
                <a:prstClr val="white"/>
              </a:solidFill>
              <a:latin typeface="Arial" pitchFamily="34" charset="0"/>
              <a:cs typeface="Arial" pitchFamily="34" charset="0"/>
            </a:endParaRPr>
          </a:p>
        </p:txBody>
      </p:sp>
      <p:sp>
        <p:nvSpPr>
          <p:cNvPr id="37" name="TextBox 87"/>
          <p:cNvSpPr txBox="1"/>
          <p:nvPr/>
        </p:nvSpPr>
        <p:spPr>
          <a:xfrm>
            <a:off x="5700109" y="4344825"/>
            <a:ext cx="1375792" cy="276999"/>
          </a:xfrm>
          <a:prstGeom prst="rect">
            <a:avLst/>
          </a:prstGeom>
          <a:noFill/>
        </p:spPr>
        <p:txBody>
          <a:bodyPr wrap="square" rtlCol="0" anchor="ctr">
            <a:spAutoFit/>
          </a:bodyPr>
          <a:lstStyle/>
          <a:p>
            <a:pPr algn="ctr"/>
            <a:r>
              <a:rPr lang="de-DE" sz="1200" b="0" dirty="0" smtClean="0">
                <a:solidFill>
                  <a:schemeClr val="bg1">
                    <a:lumMod val="85000"/>
                  </a:schemeClr>
                </a:solidFill>
                <a:latin typeface="Calibri"/>
              </a:rPr>
              <a:t>DC</a:t>
            </a:r>
            <a:endParaRPr lang="en-GB" sz="1200" b="0" dirty="0">
              <a:solidFill>
                <a:schemeClr val="bg1">
                  <a:lumMod val="85000"/>
                </a:schemeClr>
              </a:solidFill>
              <a:latin typeface="Calibri"/>
            </a:endParaRPr>
          </a:p>
        </p:txBody>
      </p:sp>
      <p:sp>
        <p:nvSpPr>
          <p:cNvPr id="38" name="TextBox 88"/>
          <p:cNvSpPr txBox="1"/>
          <p:nvPr/>
        </p:nvSpPr>
        <p:spPr>
          <a:xfrm>
            <a:off x="4128784" y="4344825"/>
            <a:ext cx="1375792" cy="276999"/>
          </a:xfrm>
          <a:prstGeom prst="rect">
            <a:avLst/>
          </a:prstGeom>
          <a:noFill/>
        </p:spPr>
        <p:txBody>
          <a:bodyPr wrap="square" rtlCol="0" anchor="ctr">
            <a:spAutoFit/>
          </a:bodyPr>
          <a:lstStyle/>
          <a:p>
            <a:pPr algn="ctr"/>
            <a:r>
              <a:rPr lang="de-DE" sz="1200" b="0" dirty="0" smtClean="0">
                <a:solidFill>
                  <a:schemeClr val="bg1">
                    <a:lumMod val="85000"/>
                  </a:schemeClr>
                </a:solidFill>
                <a:latin typeface="Calibri"/>
              </a:rPr>
              <a:t>DC/AC</a:t>
            </a:r>
            <a:endParaRPr lang="en-GB" sz="1200" b="0" dirty="0">
              <a:solidFill>
                <a:schemeClr val="bg1">
                  <a:lumMod val="85000"/>
                </a:schemeClr>
              </a:solidFill>
              <a:latin typeface="Calibri"/>
            </a:endParaRPr>
          </a:p>
        </p:txBody>
      </p:sp>
      <p:sp>
        <p:nvSpPr>
          <p:cNvPr id="39" name="Rectangle 89"/>
          <p:cNvSpPr/>
          <p:nvPr/>
        </p:nvSpPr>
        <p:spPr bwMode="auto">
          <a:xfrm rot="5400000">
            <a:off x="8007007" y="3940883"/>
            <a:ext cx="1080000" cy="306000"/>
          </a:xfrm>
          <a:prstGeom prst="rect">
            <a:avLst/>
          </a:prstGeom>
          <a:gradFill flip="none" rotWithShape="1">
            <a:gsLst>
              <a:gs pos="0">
                <a:srgbClr val="79A400">
                  <a:shade val="30000"/>
                  <a:satMod val="115000"/>
                </a:srgbClr>
              </a:gs>
              <a:gs pos="50000">
                <a:srgbClr val="79A400">
                  <a:shade val="67500"/>
                  <a:satMod val="115000"/>
                </a:srgbClr>
              </a:gs>
              <a:gs pos="100000">
                <a:srgbClr val="78A200"/>
              </a:gs>
            </a:gsLst>
            <a:lin ang="5400000" scaled="1"/>
            <a:tileRect/>
          </a:gra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spAutoFit/>
          </a:bodyPr>
          <a:lstStyle/>
          <a:p>
            <a:pPr algn="ctr"/>
            <a:endParaRPr lang="en-GB" sz="1600" dirty="0" smtClean="0">
              <a:solidFill>
                <a:prstClr val="white"/>
              </a:solidFill>
              <a:latin typeface="Arial" pitchFamily="34" charset="0"/>
              <a:cs typeface="Arial" pitchFamily="34" charset="0"/>
            </a:endParaRPr>
          </a:p>
        </p:txBody>
      </p:sp>
      <p:sp>
        <p:nvSpPr>
          <p:cNvPr id="40" name="TextBox 90"/>
          <p:cNvSpPr txBox="1"/>
          <p:nvPr/>
        </p:nvSpPr>
        <p:spPr>
          <a:xfrm rot="16200000">
            <a:off x="8201513" y="3965832"/>
            <a:ext cx="720000" cy="276999"/>
          </a:xfrm>
          <a:prstGeom prst="rect">
            <a:avLst/>
          </a:prstGeom>
          <a:noFill/>
        </p:spPr>
        <p:txBody>
          <a:bodyPr wrap="square" rtlCol="0" anchor="ctr">
            <a:spAutoFit/>
          </a:bodyPr>
          <a:lstStyle/>
          <a:p>
            <a:pPr algn="ctr"/>
            <a:r>
              <a:rPr lang="de-DE" sz="1200" b="0" dirty="0" smtClean="0">
                <a:solidFill>
                  <a:schemeClr val="bg1">
                    <a:lumMod val="85000"/>
                  </a:schemeClr>
                </a:solidFill>
                <a:latin typeface="Calibri"/>
              </a:rPr>
              <a:t>DC/AC</a:t>
            </a:r>
            <a:endParaRPr lang="en-GB" sz="1200" b="0" dirty="0">
              <a:solidFill>
                <a:schemeClr val="bg1">
                  <a:lumMod val="85000"/>
                </a:schemeClr>
              </a:solidFill>
              <a:latin typeface="Calibri"/>
            </a:endParaRPr>
          </a:p>
        </p:txBody>
      </p:sp>
      <p:sp>
        <p:nvSpPr>
          <p:cNvPr id="41" name="TextBox 96"/>
          <p:cNvSpPr txBox="1">
            <a:spLocks noChangeArrowheads="1"/>
          </p:cNvSpPr>
          <p:nvPr/>
        </p:nvSpPr>
        <p:spPr bwMode="auto">
          <a:xfrm>
            <a:off x="8966710" y="5286647"/>
            <a:ext cx="14042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pl-PL" altLang="en-US" sz="1600" dirty="0" smtClean="0">
                <a:solidFill>
                  <a:schemeClr val="bg1"/>
                </a:solidFill>
                <a:latin typeface="Fira Sans Light" panose="020B0403050000020004" pitchFamily="34" charset="0"/>
              </a:rPr>
              <a:t/>
            </a:r>
            <a:br>
              <a:rPr lang="pl-PL" altLang="en-US" sz="1600" dirty="0" smtClean="0">
                <a:solidFill>
                  <a:schemeClr val="bg1"/>
                </a:solidFill>
                <a:latin typeface="Fira Sans Light" panose="020B0403050000020004" pitchFamily="34" charset="0"/>
              </a:rPr>
            </a:br>
            <a:r>
              <a:rPr lang="pl-PL" altLang="en-US" sz="1600" dirty="0" smtClean="0">
                <a:solidFill>
                  <a:schemeClr val="bg1"/>
                </a:solidFill>
                <a:latin typeface="Fira Sans Light" panose="020B0403050000020004" pitchFamily="34" charset="0"/>
              </a:rPr>
              <a:t>160 kW</a:t>
            </a:r>
          </a:p>
        </p:txBody>
      </p:sp>
      <p:sp>
        <p:nvSpPr>
          <p:cNvPr id="42" name="Rectangle 51"/>
          <p:cNvSpPr/>
          <p:nvPr/>
        </p:nvSpPr>
        <p:spPr bwMode="auto">
          <a:xfrm>
            <a:off x="4097269" y="5678139"/>
            <a:ext cx="3838016" cy="307777"/>
          </a:xfrm>
          <a:prstGeom prst="rect">
            <a:avLst/>
          </a:prstGeom>
          <a:solidFill>
            <a:srgbClr val="FF66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algn="ctr"/>
            <a:r>
              <a:rPr lang="pl-PL" sz="1400" dirty="0" smtClean="0">
                <a:solidFill>
                  <a:schemeClr val="bg1"/>
                </a:solidFill>
                <a:latin typeface="Fira Sans Light" panose="020B0403050000020004" pitchFamily="34" charset="0"/>
              </a:rPr>
              <a:t>Inne / 24V</a:t>
            </a:r>
            <a:endParaRPr lang="en-GB" sz="1400" dirty="0">
              <a:solidFill>
                <a:schemeClr val="bg1"/>
              </a:solidFill>
              <a:latin typeface="Fira Sans Light" panose="020B0403050000020004" pitchFamily="34" charset="0"/>
            </a:endParaRPr>
          </a:p>
        </p:txBody>
      </p:sp>
      <p:sp>
        <p:nvSpPr>
          <p:cNvPr id="43" name="Prostokąt 42"/>
          <p:cNvSpPr/>
          <p:nvPr/>
        </p:nvSpPr>
        <p:spPr>
          <a:xfrm>
            <a:off x="0" y="1323975"/>
            <a:ext cx="2486025"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44" name="Obraz 1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62188" y="1393825"/>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pole tekstowe 20"/>
          <p:cNvSpPr txBox="1">
            <a:spLocks noChangeArrowheads="1"/>
          </p:cNvSpPr>
          <p:nvPr/>
        </p:nvSpPr>
        <p:spPr bwMode="auto">
          <a:xfrm>
            <a:off x="503239" y="1298575"/>
            <a:ext cx="1757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Blip>
                <a:blip r:embed="rId3"/>
              </a:buBlip>
              <a:defRPr sz="1600">
                <a:solidFill>
                  <a:srgbClr val="5F5F5F"/>
                </a:solidFill>
                <a:latin typeface="Fira Sans" panose="020B0503050000020004" pitchFamily="34" charset="0"/>
                <a:ea typeface="Lato"/>
                <a:cs typeface="Lato"/>
              </a:defRPr>
            </a:lvl1pPr>
            <a:lvl2pPr marL="742950" indent="-285750">
              <a:lnSpc>
                <a:spcPct val="90000"/>
              </a:lnSpc>
              <a:spcBef>
                <a:spcPts val="500"/>
              </a:spcBef>
              <a:buBlip>
                <a:blip r:embed="rId3"/>
              </a:buBlip>
              <a:defRPr sz="1600">
                <a:solidFill>
                  <a:srgbClr val="5F5F5F"/>
                </a:solidFill>
                <a:latin typeface="Fira Sans" panose="020B0503050000020004" pitchFamily="34" charset="0"/>
                <a:ea typeface="Lato"/>
                <a:cs typeface="Lato"/>
              </a:defRPr>
            </a:lvl2pPr>
            <a:lvl3pPr marL="1143000" indent="-228600">
              <a:lnSpc>
                <a:spcPct val="90000"/>
              </a:lnSpc>
              <a:spcBef>
                <a:spcPts val="500"/>
              </a:spcBef>
              <a:buBlip>
                <a:blip r:embed="rId3"/>
              </a:buBlip>
              <a:defRPr sz="1600">
                <a:solidFill>
                  <a:srgbClr val="5F5F5F"/>
                </a:solidFill>
                <a:latin typeface="Fira Sans" panose="020B0503050000020004" pitchFamily="34" charset="0"/>
                <a:ea typeface="Lato"/>
                <a:cs typeface="Lato"/>
              </a:defRPr>
            </a:lvl3pPr>
            <a:lvl4pPr marL="1600200" indent="-228600">
              <a:lnSpc>
                <a:spcPct val="90000"/>
              </a:lnSpc>
              <a:spcBef>
                <a:spcPts val="500"/>
              </a:spcBef>
              <a:buBlip>
                <a:blip r:embed="rId3"/>
              </a:buBlip>
              <a:defRPr sz="1600">
                <a:solidFill>
                  <a:srgbClr val="5F5F5F"/>
                </a:solidFill>
                <a:latin typeface="Fira Sans" panose="020B0503050000020004" pitchFamily="34" charset="0"/>
                <a:ea typeface="Lato"/>
                <a:cs typeface="Lato"/>
              </a:defRPr>
            </a:lvl4pPr>
            <a:lvl5pPr marL="2057400" indent="-228600">
              <a:lnSpc>
                <a:spcPct val="90000"/>
              </a:lnSpc>
              <a:spcBef>
                <a:spcPts val="500"/>
              </a:spcBef>
              <a:buBlip>
                <a:blip r:embed="rId3"/>
              </a:buBlip>
              <a:defRPr sz="1600">
                <a:solidFill>
                  <a:srgbClr val="5F5F5F"/>
                </a:solidFill>
                <a:latin typeface="Fira Sans" panose="020B0503050000020004" pitchFamily="34" charset="0"/>
                <a:ea typeface="Lato"/>
                <a:cs typeface="Lato"/>
              </a:defRPr>
            </a:lvl5pPr>
            <a:lvl6pPr marL="2514600" indent="-228600" eaLnBrk="0" fontAlgn="base" hangingPunct="0">
              <a:lnSpc>
                <a:spcPct val="90000"/>
              </a:lnSpc>
              <a:spcBef>
                <a:spcPts val="500"/>
              </a:spcBef>
              <a:spcAft>
                <a:spcPct val="0"/>
              </a:spcAft>
              <a:buBlip>
                <a:blip r:embed="rId3"/>
              </a:buBlip>
              <a:defRPr sz="1600">
                <a:solidFill>
                  <a:srgbClr val="5F5F5F"/>
                </a:solidFill>
                <a:latin typeface="Fira Sans" panose="020B0503050000020004" pitchFamily="34" charset="0"/>
                <a:ea typeface="Lato"/>
                <a:cs typeface="Lato"/>
              </a:defRPr>
            </a:lvl6pPr>
            <a:lvl7pPr marL="2971800" indent="-228600" eaLnBrk="0" fontAlgn="base" hangingPunct="0">
              <a:lnSpc>
                <a:spcPct val="90000"/>
              </a:lnSpc>
              <a:spcBef>
                <a:spcPts val="500"/>
              </a:spcBef>
              <a:spcAft>
                <a:spcPct val="0"/>
              </a:spcAft>
              <a:buBlip>
                <a:blip r:embed="rId3"/>
              </a:buBlip>
              <a:defRPr sz="1600">
                <a:solidFill>
                  <a:srgbClr val="5F5F5F"/>
                </a:solidFill>
                <a:latin typeface="Fira Sans" panose="020B0503050000020004" pitchFamily="34" charset="0"/>
                <a:ea typeface="Lato"/>
                <a:cs typeface="Lato"/>
              </a:defRPr>
            </a:lvl7pPr>
            <a:lvl8pPr marL="3429000" indent="-228600" eaLnBrk="0" fontAlgn="base" hangingPunct="0">
              <a:lnSpc>
                <a:spcPct val="90000"/>
              </a:lnSpc>
              <a:spcBef>
                <a:spcPts val="500"/>
              </a:spcBef>
              <a:spcAft>
                <a:spcPct val="0"/>
              </a:spcAft>
              <a:buBlip>
                <a:blip r:embed="rId3"/>
              </a:buBlip>
              <a:defRPr sz="1600">
                <a:solidFill>
                  <a:srgbClr val="5F5F5F"/>
                </a:solidFill>
                <a:latin typeface="Fira Sans" panose="020B0503050000020004" pitchFamily="34" charset="0"/>
                <a:ea typeface="Lato"/>
                <a:cs typeface="Lato"/>
              </a:defRPr>
            </a:lvl8pPr>
            <a:lvl9pPr marL="3886200" indent="-228600" eaLnBrk="0" fontAlgn="base" hangingPunct="0">
              <a:lnSpc>
                <a:spcPct val="90000"/>
              </a:lnSpc>
              <a:spcBef>
                <a:spcPts val="500"/>
              </a:spcBef>
              <a:spcAft>
                <a:spcPct val="0"/>
              </a:spcAft>
              <a:buBlip>
                <a:blip r:embed="rId3"/>
              </a:buBlip>
              <a:defRPr sz="1600">
                <a:solidFill>
                  <a:srgbClr val="5F5F5F"/>
                </a:solidFill>
                <a:latin typeface="Fira Sans" panose="020B0503050000020004" pitchFamily="34" charset="0"/>
                <a:ea typeface="Lato"/>
                <a:cs typeface="Lato"/>
              </a:defRPr>
            </a:lvl9pPr>
          </a:lstStyle>
          <a:p>
            <a:pPr eaLnBrk="1" hangingPunct="1">
              <a:lnSpc>
                <a:spcPct val="100000"/>
              </a:lnSpc>
              <a:spcBef>
                <a:spcPct val="0"/>
              </a:spcBef>
              <a:buFontTx/>
              <a:buNone/>
            </a:pPr>
            <a:r>
              <a:rPr lang="pl-PL" altLang="pl-PL" sz="1400" b="1" dirty="0" smtClean="0">
                <a:solidFill>
                  <a:schemeClr val="bg1"/>
                </a:solidFill>
                <a:latin typeface="Fira Sans SemiBold" panose="020B0603050000020004" pitchFamily="34" charset="0"/>
              </a:rPr>
              <a:t>Zasada działania</a:t>
            </a:r>
            <a:endParaRPr lang="pl-PL" altLang="pl-PL" sz="1400" b="1" dirty="0">
              <a:solidFill>
                <a:schemeClr val="bg1"/>
              </a:solidFill>
              <a:latin typeface="Fira Sans SemiBold" panose="020B0603050000020004" pitchFamily="34" charset="0"/>
            </a:endParaRPr>
          </a:p>
        </p:txBody>
      </p:sp>
      <p:sp>
        <p:nvSpPr>
          <p:cNvPr id="47" name="TextBox 68"/>
          <p:cNvSpPr txBox="1"/>
          <p:nvPr/>
        </p:nvSpPr>
        <p:spPr>
          <a:xfrm>
            <a:off x="9232981" y="2005112"/>
            <a:ext cx="785793" cy="338554"/>
          </a:xfrm>
          <a:prstGeom prst="rect">
            <a:avLst/>
          </a:prstGeom>
          <a:noFill/>
        </p:spPr>
        <p:txBody>
          <a:bodyPr wrap="none" rtlCol="0" anchor="ctr">
            <a:spAutoFit/>
          </a:bodyPr>
          <a:lstStyle>
            <a:defPPr>
              <a:defRPr lang="pl-PL"/>
            </a:defPPr>
            <a:lvl1pPr algn="ctr">
              <a:defRPr i="1">
                <a:solidFill>
                  <a:prstClr val="white">
                    <a:lumMod val="50000"/>
                  </a:prstClr>
                </a:solidFill>
                <a:latin typeface="+mj-lt"/>
              </a:defRPr>
            </a:lvl1pPr>
          </a:lstStyle>
          <a:p>
            <a:r>
              <a:rPr lang="pl-PL" sz="1600" dirty="0" smtClean="0">
                <a:solidFill>
                  <a:srgbClr val="022C1F"/>
                </a:solidFill>
                <a:latin typeface="+mn-lt"/>
              </a:rPr>
              <a:t>Napęd</a:t>
            </a:r>
            <a:endParaRPr lang="en-GB" sz="1600" dirty="0">
              <a:solidFill>
                <a:srgbClr val="022C1F"/>
              </a:solidFill>
              <a:latin typeface="+mn-lt"/>
            </a:endParaRPr>
          </a:p>
        </p:txBody>
      </p:sp>
      <p:sp>
        <p:nvSpPr>
          <p:cNvPr id="49" name="TextBox 83"/>
          <p:cNvSpPr txBox="1"/>
          <p:nvPr/>
        </p:nvSpPr>
        <p:spPr>
          <a:xfrm>
            <a:off x="7243044" y="4656136"/>
            <a:ext cx="718966" cy="954107"/>
          </a:xfrm>
          <a:prstGeom prst="rect">
            <a:avLst/>
          </a:prstGeom>
          <a:noFill/>
        </p:spPr>
        <p:txBody>
          <a:bodyPr wrap="square" rtlCol="0" anchor="ctr">
            <a:spAutoFit/>
          </a:bodyPr>
          <a:lstStyle/>
          <a:p>
            <a:pPr algn="ctr"/>
            <a:r>
              <a:rPr lang="pl-PL" sz="1400" dirty="0" smtClean="0">
                <a:solidFill>
                  <a:schemeClr val="bg1"/>
                </a:solidFill>
                <a:latin typeface="Fira Sans Light" panose="020B0403050000020004" pitchFamily="34" charset="0"/>
              </a:rPr>
              <a:t>Ogrzewanie</a:t>
            </a:r>
            <a:br>
              <a:rPr lang="pl-PL" sz="1400" dirty="0" smtClean="0">
                <a:solidFill>
                  <a:schemeClr val="bg1"/>
                </a:solidFill>
                <a:latin typeface="Fira Sans Light" panose="020B0403050000020004" pitchFamily="34" charset="0"/>
              </a:rPr>
            </a:br>
            <a:r>
              <a:rPr lang="pl-PL" sz="1400" i="1" dirty="0">
                <a:solidFill>
                  <a:schemeClr val="bg1">
                    <a:lumMod val="85000"/>
                  </a:schemeClr>
                </a:solidFill>
                <a:latin typeface="Calibri"/>
              </a:rPr>
              <a:t>ELTOP</a:t>
            </a:r>
          </a:p>
          <a:p>
            <a:pPr algn="ctr"/>
            <a:r>
              <a:rPr lang="pl-PL" sz="1400" i="1" dirty="0" smtClean="0">
                <a:solidFill>
                  <a:schemeClr val="bg1"/>
                </a:solidFill>
                <a:latin typeface="Fira Sans Light" panose="020B0403050000020004" pitchFamily="34" charset="0"/>
              </a:rPr>
              <a:t>25kW</a:t>
            </a:r>
            <a:endParaRPr lang="en-GB" sz="1400" i="1" dirty="0">
              <a:solidFill>
                <a:schemeClr val="bg1">
                  <a:lumMod val="85000"/>
                </a:schemeClr>
              </a:solidFill>
              <a:latin typeface="Calibri"/>
            </a:endParaRPr>
          </a:p>
        </p:txBody>
      </p:sp>
      <p:pic>
        <p:nvPicPr>
          <p:cNvPr id="51" name="Picture 3"/>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84160" y="0"/>
            <a:ext cx="4218940" cy="1165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52263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0" y="1323975"/>
            <a:ext cx="2486025"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7" name="Obraz 1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62188" y="1393825"/>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20"/>
          <p:cNvSpPr txBox="1">
            <a:spLocks noChangeArrowheads="1"/>
          </p:cNvSpPr>
          <p:nvPr/>
        </p:nvSpPr>
        <p:spPr bwMode="auto">
          <a:xfrm>
            <a:off x="503239" y="1298575"/>
            <a:ext cx="1757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Blip>
                <a:blip r:embed="rId3"/>
              </a:buBlip>
              <a:defRPr sz="1600">
                <a:solidFill>
                  <a:srgbClr val="5F5F5F"/>
                </a:solidFill>
                <a:latin typeface="Fira Sans" panose="020B0503050000020004" pitchFamily="34" charset="0"/>
                <a:ea typeface="Lato"/>
                <a:cs typeface="Lato"/>
              </a:defRPr>
            </a:lvl1pPr>
            <a:lvl2pPr marL="742950" indent="-285750">
              <a:lnSpc>
                <a:spcPct val="90000"/>
              </a:lnSpc>
              <a:spcBef>
                <a:spcPts val="500"/>
              </a:spcBef>
              <a:buBlip>
                <a:blip r:embed="rId3"/>
              </a:buBlip>
              <a:defRPr sz="1600">
                <a:solidFill>
                  <a:srgbClr val="5F5F5F"/>
                </a:solidFill>
                <a:latin typeface="Fira Sans" panose="020B0503050000020004" pitchFamily="34" charset="0"/>
                <a:ea typeface="Lato"/>
                <a:cs typeface="Lato"/>
              </a:defRPr>
            </a:lvl2pPr>
            <a:lvl3pPr marL="1143000" indent="-228600">
              <a:lnSpc>
                <a:spcPct val="90000"/>
              </a:lnSpc>
              <a:spcBef>
                <a:spcPts val="500"/>
              </a:spcBef>
              <a:buBlip>
                <a:blip r:embed="rId3"/>
              </a:buBlip>
              <a:defRPr sz="1600">
                <a:solidFill>
                  <a:srgbClr val="5F5F5F"/>
                </a:solidFill>
                <a:latin typeface="Fira Sans" panose="020B0503050000020004" pitchFamily="34" charset="0"/>
                <a:ea typeface="Lato"/>
                <a:cs typeface="Lato"/>
              </a:defRPr>
            </a:lvl3pPr>
            <a:lvl4pPr marL="1600200" indent="-228600">
              <a:lnSpc>
                <a:spcPct val="90000"/>
              </a:lnSpc>
              <a:spcBef>
                <a:spcPts val="500"/>
              </a:spcBef>
              <a:buBlip>
                <a:blip r:embed="rId3"/>
              </a:buBlip>
              <a:defRPr sz="1600">
                <a:solidFill>
                  <a:srgbClr val="5F5F5F"/>
                </a:solidFill>
                <a:latin typeface="Fira Sans" panose="020B0503050000020004" pitchFamily="34" charset="0"/>
                <a:ea typeface="Lato"/>
                <a:cs typeface="Lato"/>
              </a:defRPr>
            </a:lvl4pPr>
            <a:lvl5pPr marL="2057400" indent="-228600">
              <a:lnSpc>
                <a:spcPct val="90000"/>
              </a:lnSpc>
              <a:spcBef>
                <a:spcPts val="500"/>
              </a:spcBef>
              <a:buBlip>
                <a:blip r:embed="rId3"/>
              </a:buBlip>
              <a:defRPr sz="1600">
                <a:solidFill>
                  <a:srgbClr val="5F5F5F"/>
                </a:solidFill>
                <a:latin typeface="Fira Sans" panose="020B0503050000020004" pitchFamily="34" charset="0"/>
                <a:ea typeface="Lato"/>
                <a:cs typeface="Lato"/>
              </a:defRPr>
            </a:lvl5pPr>
            <a:lvl6pPr marL="2514600" indent="-228600" eaLnBrk="0" fontAlgn="base" hangingPunct="0">
              <a:lnSpc>
                <a:spcPct val="90000"/>
              </a:lnSpc>
              <a:spcBef>
                <a:spcPts val="500"/>
              </a:spcBef>
              <a:spcAft>
                <a:spcPct val="0"/>
              </a:spcAft>
              <a:buBlip>
                <a:blip r:embed="rId3"/>
              </a:buBlip>
              <a:defRPr sz="1600">
                <a:solidFill>
                  <a:srgbClr val="5F5F5F"/>
                </a:solidFill>
                <a:latin typeface="Fira Sans" panose="020B0503050000020004" pitchFamily="34" charset="0"/>
                <a:ea typeface="Lato"/>
                <a:cs typeface="Lato"/>
              </a:defRPr>
            </a:lvl6pPr>
            <a:lvl7pPr marL="2971800" indent="-228600" eaLnBrk="0" fontAlgn="base" hangingPunct="0">
              <a:lnSpc>
                <a:spcPct val="90000"/>
              </a:lnSpc>
              <a:spcBef>
                <a:spcPts val="500"/>
              </a:spcBef>
              <a:spcAft>
                <a:spcPct val="0"/>
              </a:spcAft>
              <a:buBlip>
                <a:blip r:embed="rId3"/>
              </a:buBlip>
              <a:defRPr sz="1600">
                <a:solidFill>
                  <a:srgbClr val="5F5F5F"/>
                </a:solidFill>
                <a:latin typeface="Fira Sans" panose="020B0503050000020004" pitchFamily="34" charset="0"/>
                <a:ea typeface="Lato"/>
                <a:cs typeface="Lato"/>
              </a:defRPr>
            </a:lvl7pPr>
            <a:lvl8pPr marL="3429000" indent="-228600" eaLnBrk="0" fontAlgn="base" hangingPunct="0">
              <a:lnSpc>
                <a:spcPct val="90000"/>
              </a:lnSpc>
              <a:spcBef>
                <a:spcPts val="500"/>
              </a:spcBef>
              <a:spcAft>
                <a:spcPct val="0"/>
              </a:spcAft>
              <a:buBlip>
                <a:blip r:embed="rId3"/>
              </a:buBlip>
              <a:defRPr sz="1600">
                <a:solidFill>
                  <a:srgbClr val="5F5F5F"/>
                </a:solidFill>
                <a:latin typeface="Fira Sans" panose="020B0503050000020004" pitchFamily="34" charset="0"/>
                <a:ea typeface="Lato"/>
                <a:cs typeface="Lato"/>
              </a:defRPr>
            </a:lvl8pPr>
            <a:lvl9pPr marL="3886200" indent="-228600" eaLnBrk="0" fontAlgn="base" hangingPunct="0">
              <a:lnSpc>
                <a:spcPct val="90000"/>
              </a:lnSpc>
              <a:spcBef>
                <a:spcPts val="500"/>
              </a:spcBef>
              <a:spcAft>
                <a:spcPct val="0"/>
              </a:spcAft>
              <a:buBlip>
                <a:blip r:embed="rId3"/>
              </a:buBlip>
              <a:defRPr sz="1600">
                <a:solidFill>
                  <a:srgbClr val="5F5F5F"/>
                </a:solidFill>
                <a:latin typeface="Fira Sans" panose="020B0503050000020004" pitchFamily="34" charset="0"/>
                <a:ea typeface="Lato"/>
                <a:cs typeface="Lato"/>
              </a:defRPr>
            </a:lvl9pPr>
          </a:lstStyle>
          <a:p>
            <a:pPr eaLnBrk="1" hangingPunct="1">
              <a:lnSpc>
                <a:spcPct val="100000"/>
              </a:lnSpc>
              <a:spcBef>
                <a:spcPct val="0"/>
              </a:spcBef>
              <a:buFontTx/>
              <a:buNone/>
            </a:pPr>
            <a:r>
              <a:rPr lang="pl-PL" altLang="pl-PL" sz="1400" b="1" dirty="0" smtClean="0">
                <a:solidFill>
                  <a:schemeClr val="bg1"/>
                </a:solidFill>
                <a:latin typeface="Fira Sans SemiBold" panose="020B0603050000020004" pitchFamily="34" charset="0"/>
              </a:rPr>
              <a:t>Komponenty HV</a:t>
            </a:r>
            <a:endParaRPr lang="pl-PL" altLang="pl-PL" sz="1400" b="1" dirty="0">
              <a:solidFill>
                <a:schemeClr val="bg1"/>
              </a:solidFill>
              <a:latin typeface="Fira Sans SemiBold" panose="020B0603050000020004" pitchFamily="34" charset="0"/>
            </a:endParaRPr>
          </a:p>
        </p:txBody>
      </p:sp>
      <p:sp>
        <p:nvSpPr>
          <p:cNvPr id="9" name="Rectangle 5"/>
          <p:cNvSpPr>
            <a:spLocks noChangeArrowheads="1"/>
          </p:cNvSpPr>
          <p:nvPr/>
        </p:nvSpPr>
        <p:spPr bwMode="auto">
          <a:xfrm>
            <a:off x="470117" y="1838370"/>
            <a:ext cx="3476727" cy="369332"/>
          </a:xfrm>
          <a:prstGeom prst="rect">
            <a:avLst/>
          </a:prstGeom>
          <a:noFill/>
          <a:ln w="9525">
            <a:noFill/>
            <a:miter lim="800000"/>
            <a:headEnd/>
            <a:tailEnd/>
          </a:ln>
        </p:spPr>
        <p:txBody>
          <a:bodyPr wrap="square" anchor="t">
            <a:spAutoFit/>
          </a:bodyPr>
          <a:lstStyle/>
          <a:p>
            <a:pPr fontAlgn="base">
              <a:spcBef>
                <a:spcPct val="0"/>
              </a:spcBef>
              <a:spcAft>
                <a:spcPts val="900"/>
              </a:spcAft>
            </a:pPr>
            <a:r>
              <a:rPr lang="pl-PL" b="1" dirty="0" smtClean="0">
                <a:solidFill>
                  <a:srgbClr val="83C04C"/>
                </a:solidFill>
                <a:cs typeface="Arial" charset="0"/>
              </a:rPr>
              <a:t>nUrbino12 </a:t>
            </a:r>
            <a:r>
              <a:rPr lang="pl-PL" b="1" dirty="0" err="1" smtClean="0">
                <a:solidFill>
                  <a:srgbClr val="83C04C"/>
                </a:solidFill>
                <a:cs typeface="Arial" charset="0"/>
              </a:rPr>
              <a:t>electric</a:t>
            </a:r>
            <a:endParaRPr lang="pl-PL" b="1" dirty="0" smtClean="0">
              <a:solidFill>
                <a:srgbClr val="83C04C"/>
              </a:solidFill>
              <a:cs typeface="Arial" charset="0"/>
            </a:endParaRPr>
          </a:p>
        </p:txBody>
      </p:sp>
      <p:sp>
        <p:nvSpPr>
          <p:cNvPr id="11" name="Prostokąt 10"/>
          <p:cNvSpPr/>
          <p:nvPr/>
        </p:nvSpPr>
        <p:spPr>
          <a:xfrm>
            <a:off x="58738" y="2307883"/>
            <a:ext cx="4572000" cy="3194721"/>
          </a:xfrm>
          <a:prstGeom prst="rect">
            <a:avLst/>
          </a:prstGeom>
        </p:spPr>
        <p:txBody>
          <a:bodyPr>
            <a:spAutoFit/>
          </a:bodyPr>
          <a:lstStyle/>
          <a:p>
            <a:pPr>
              <a:lnSpc>
                <a:spcPct val="120000"/>
              </a:lnSpc>
            </a:pPr>
            <a:r>
              <a:rPr lang="pl-PL" sz="1400" b="1" dirty="0" smtClean="0">
                <a:solidFill>
                  <a:srgbClr val="7F7F7F"/>
                </a:solidFill>
                <a:latin typeface="Fira Sans Light" panose="020B0403050000020004" pitchFamily="34" charset="0"/>
              </a:rPr>
              <a:t>Komponenty zasilane wysokim napięciem</a:t>
            </a:r>
          </a:p>
          <a:p>
            <a:pPr marL="342900" indent="-342900">
              <a:lnSpc>
                <a:spcPct val="120000"/>
              </a:lnSpc>
              <a:buFontTx/>
              <a:buAutoNum type="arabicPeriod"/>
            </a:pPr>
            <a:r>
              <a:rPr lang="pl-PL" sz="1400" dirty="0" smtClean="0">
                <a:solidFill>
                  <a:srgbClr val="7F7F7F"/>
                </a:solidFill>
                <a:latin typeface="Fira Sans Light" panose="020B0403050000020004" pitchFamily="34" charset="0"/>
              </a:rPr>
              <a:t>Bateria </a:t>
            </a:r>
            <a:r>
              <a:rPr lang="pl-PL" sz="1400" dirty="0">
                <a:solidFill>
                  <a:srgbClr val="7F7F7F"/>
                </a:solidFill>
                <a:latin typeface="Fira Sans Light" panose="020B0403050000020004" pitchFamily="34" charset="0"/>
              </a:rPr>
              <a:t>trakcyjna Li-</a:t>
            </a:r>
            <a:r>
              <a:rPr lang="pl-PL" sz="1400" dirty="0" err="1">
                <a:solidFill>
                  <a:srgbClr val="7F7F7F"/>
                </a:solidFill>
                <a:latin typeface="Fira Sans Light" panose="020B0403050000020004" pitchFamily="34" charset="0"/>
              </a:rPr>
              <a:t>Ion</a:t>
            </a:r>
            <a:r>
              <a:rPr lang="pl-PL" sz="1400" dirty="0">
                <a:solidFill>
                  <a:srgbClr val="7F7F7F"/>
                </a:solidFill>
                <a:latin typeface="Fira Sans Light" panose="020B0403050000020004" pitchFamily="34" charset="0"/>
              </a:rPr>
              <a:t> 5</a:t>
            </a:r>
            <a:r>
              <a:rPr lang="pl-PL" sz="1400" dirty="0" smtClean="0">
                <a:solidFill>
                  <a:srgbClr val="7F7F7F"/>
                </a:solidFill>
                <a:latin typeface="Fira Sans Light" panose="020B0403050000020004" pitchFamily="34" charset="0"/>
              </a:rPr>
              <a:t>x 40 kWh (IMPACT)</a:t>
            </a:r>
          </a:p>
          <a:p>
            <a:pPr marL="342900" indent="-342900">
              <a:lnSpc>
                <a:spcPct val="120000"/>
              </a:lnSpc>
              <a:buFontTx/>
              <a:buAutoNum type="arabicPeriod"/>
            </a:pPr>
            <a:r>
              <a:rPr lang="pl-PL" sz="1400" dirty="0" smtClean="0">
                <a:solidFill>
                  <a:srgbClr val="7F7F7F"/>
                </a:solidFill>
                <a:latin typeface="Fira Sans Light" panose="020B0403050000020004" pitchFamily="34" charset="0"/>
              </a:rPr>
              <a:t>Sprężarka klimatyzacji 3x400 V (SPHEROS)</a:t>
            </a:r>
          </a:p>
          <a:p>
            <a:pPr marL="342900" indent="-342900">
              <a:lnSpc>
                <a:spcPct val="120000"/>
              </a:lnSpc>
              <a:buFontTx/>
              <a:buAutoNum type="arabicPeriod"/>
            </a:pPr>
            <a:r>
              <a:rPr lang="pl-PL" sz="1400" dirty="0" smtClean="0">
                <a:solidFill>
                  <a:srgbClr val="7F7F7F"/>
                </a:solidFill>
                <a:latin typeface="Fira Sans Light" panose="020B0403050000020004" pitchFamily="34" charset="0"/>
              </a:rPr>
              <a:t>Kontener trakcyjny (MEDCOM)</a:t>
            </a:r>
          </a:p>
          <a:p>
            <a:pPr marL="342900" indent="-342900">
              <a:lnSpc>
                <a:spcPct val="120000"/>
              </a:lnSpc>
              <a:buFontTx/>
              <a:buAutoNum type="arabicPeriod"/>
            </a:pPr>
            <a:r>
              <a:rPr lang="pl-PL" sz="1400" smtClean="0">
                <a:solidFill>
                  <a:srgbClr val="7F7F7F"/>
                </a:solidFill>
                <a:latin typeface="Fira Sans Light" panose="020B0403050000020004" pitchFamily="34" charset="0"/>
              </a:rPr>
              <a:t>Rezystor hamowania (MEDCOM)</a:t>
            </a:r>
            <a:endParaRPr lang="pl-PL" sz="1400" dirty="0">
              <a:solidFill>
                <a:srgbClr val="7F7F7F"/>
              </a:solidFill>
              <a:latin typeface="Fira Sans Light" panose="020B0403050000020004" pitchFamily="34" charset="0"/>
            </a:endParaRPr>
          </a:p>
          <a:p>
            <a:pPr marL="342900" indent="-342900">
              <a:lnSpc>
                <a:spcPct val="120000"/>
              </a:lnSpc>
              <a:buAutoNum type="arabicPeriod"/>
            </a:pPr>
            <a:r>
              <a:rPr lang="pl-PL" sz="1400" dirty="0" smtClean="0">
                <a:solidFill>
                  <a:srgbClr val="7F7F7F"/>
                </a:solidFill>
                <a:latin typeface="Fira Sans Light" panose="020B0403050000020004" pitchFamily="34" charset="0"/>
              </a:rPr>
              <a:t>Skrzynka bezpiecznikowa (wewnątrz)</a:t>
            </a:r>
            <a:endParaRPr lang="pl-PL" sz="1400" dirty="0">
              <a:solidFill>
                <a:srgbClr val="7F7F7F"/>
              </a:solidFill>
              <a:latin typeface="Fira Sans Light" panose="020B0403050000020004" pitchFamily="34" charset="0"/>
            </a:endParaRPr>
          </a:p>
          <a:p>
            <a:pPr marL="342900" indent="-342900">
              <a:lnSpc>
                <a:spcPct val="120000"/>
              </a:lnSpc>
              <a:buAutoNum type="arabicPeriod"/>
            </a:pPr>
            <a:r>
              <a:rPr lang="pl-PL" sz="1400" dirty="0" smtClean="0">
                <a:solidFill>
                  <a:srgbClr val="7F7F7F"/>
                </a:solidFill>
                <a:latin typeface="Fira Sans Light" panose="020B0403050000020004" pitchFamily="34" charset="0"/>
              </a:rPr>
              <a:t>Gniazdo ładowania PLUG-IN</a:t>
            </a:r>
            <a:endParaRPr lang="pl-PL" sz="1400" dirty="0">
              <a:solidFill>
                <a:srgbClr val="7F7F7F"/>
              </a:solidFill>
              <a:latin typeface="Fira Sans Light" panose="020B0403050000020004" pitchFamily="34" charset="0"/>
            </a:endParaRPr>
          </a:p>
          <a:p>
            <a:pPr marL="342900" indent="-342900">
              <a:lnSpc>
                <a:spcPct val="120000"/>
              </a:lnSpc>
              <a:buAutoNum type="arabicPeriod"/>
            </a:pPr>
            <a:r>
              <a:rPr lang="pl-PL" sz="1400" dirty="0" smtClean="0">
                <a:solidFill>
                  <a:srgbClr val="7F7F7F"/>
                </a:solidFill>
                <a:latin typeface="Fira Sans Light" panose="020B0403050000020004" pitchFamily="34" charset="0"/>
              </a:rPr>
              <a:t>Sprężarka powietrza (TIBBIS)</a:t>
            </a:r>
            <a:endParaRPr lang="pl-PL" sz="1400" dirty="0">
              <a:solidFill>
                <a:srgbClr val="7F7F7F"/>
              </a:solidFill>
              <a:latin typeface="Fira Sans Light" panose="020B0403050000020004" pitchFamily="34" charset="0"/>
            </a:endParaRPr>
          </a:p>
          <a:p>
            <a:pPr marL="342900" indent="-342900">
              <a:lnSpc>
                <a:spcPct val="120000"/>
              </a:lnSpc>
              <a:buAutoNum type="arabicPeriod"/>
            </a:pPr>
            <a:r>
              <a:rPr lang="pl-PL" sz="1400" dirty="0" smtClean="0">
                <a:solidFill>
                  <a:srgbClr val="7F7F7F"/>
                </a:solidFill>
                <a:latin typeface="Fira Sans Light" panose="020B0403050000020004" pitchFamily="34" charset="0"/>
              </a:rPr>
              <a:t>Silnik trakcyjny (TSA)</a:t>
            </a:r>
            <a:endParaRPr lang="pl-PL" sz="1400" dirty="0">
              <a:solidFill>
                <a:srgbClr val="7F7F7F"/>
              </a:solidFill>
              <a:latin typeface="Fira Sans Light" panose="020B0403050000020004" pitchFamily="34" charset="0"/>
            </a:endParaRPr>
          </a:p>
          <a:p>
            <a:pPr marL="342900" indent="-342900">
              <a:lnSpc>
                <a:spcPct val="120000"/>
              </a:lnSpc>
              <a:buAutoNum type="arabicPeriod"/>
            </a:pPr>
            <a:r>
              <a:rPr lang="pl-PL" sz="1400" dirty="0" smtClean="0">
                <a:solidFill>
                  <a:srgbClr val="7F7F7F"/>
                </a:solidFill>
                <a:latin typeface="Fira Sans Light" panose="020B0403050000020004" pitchFamily="34" charset="0"/>
              </a:rPr>
              <a:t>Wentylator silnika trakcyjnego</a:t>
            </a:r>
          </a:p>
          <a:p>
            <a:pPr marL="342900" indent="-342900">
              <a:lnSpc>
                <a:spcPct val="120000"/>
              </a:lnSpc>
              <a:buAutoNum type="arabicPeriod"/>
            </a:pPr>
            <a:r>
              <a:rPr lang="pl-PL" sz="1400" dirty="0" smtClean="0">
                <a:solidFill>
                  <a:srgbClr val="7F7F7F"/>
                </a:solidFill>
                <a:latin typeface="Fira Sans Light" panose="020B0403050000020004" pitchFamily="34" charset="0"/>
              </a:rPr>
              <a:t>Przepływowy ogrzewacz cieczy (ELTOP)</a:t>
            </a:r>
          </a:p>
          <a:p>
            <a:pPr marL="342900" indent="-342900">
              <a:lnSpc>
                <a:spcPct val="120000"/>
              </a:lnSpc>
              <a:buAutoNum type="arabicPeriod"/>
            </a:pPr>
            <a:endParaRPr lang="pl-PL" sz="1400" dirty="0">
              <a:solidFill>
                <a:srgbClr val="7F7F7F"/>
              </a:solidFill>
              <a:latin typeface="Fira Sans Light" panose="020B0403050000020004" pitchFamily="34" charset="0"/>
            </a:endParaRPr>
          </a:p>
        </p:txBody>
      </p:sp>
      <p:pic>
        <p:nvPicPr>
          <p:cNvPr id="2050"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79800" y="852942"/>
            <a:ext cx="5918200" cy="5212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84160" y="0"/>
            <a:ext cx="4218940" cy="1165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10600" y="3724275"/>
            <a:ext cx="3581400" cy="313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72745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cstate="print">
            <a:extLst>
              <a:ext uri="{28A0092B-C50C-407E-A947-70E740481C1C}">
                <a14:useLocalDpi xmlns:a14="http://schemas.microsoft.com/office/drawing/2010/main" val="0"/>
              </a:ext>
            </a:extLst>
          </a:blip>
          <a:srcRect t="17689" b="458"/>
          <a:stretch/>
        </p:blipFill>
        <p:spPr>
          <a:xfrm>
            <a:off x="0" y="0"/>
            <a:ext cx="12192000" cy="6858000"/>
          </a:xfrm>
          <a:prstGeom prst="rect">
            <a:avLst/>
          </a:prstGeom>
        </p:spPr>
      </p:pic>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5611" y="4440981"/>
            <a:ext cx="6025142" cy="1900765"/>
          </a:xfrm>
          <a:prstGeom prst="rect">
            <a:avLst/>
          </a:prstGeom>
        </p:spPr>
      </p:pic>
      <p:sp>
        <p:nvSpPr>
          <p:cNvPr id="5" name="pole tekstowe 4"/>
          <p:cNvSpPr txBox="1"/>
          <p:nvPr/>
        </p:nvSpPr>
        <p:spPr>
          <a:xfrm>
            <a:off x="7151688" y="5713637"/>
            <a:ext cx="5443537" cy="254000"/>
          </a:xfrm>
          <a:prstGeom prst="rect">
            <a:avLst/>
          </a:prstGeom>
          <a:noFill/>
        </p:spPr>
        <p:txBody>
          <a:bodyPr>
            <a:spAutoFit/>
          </a:bodyPr>
          <a:lstStyle/>
          <a:p>
            <a:pPr>
              <a:defRPr/>
            </a:pPr>
            <a:r>
              <a:rPr lang="pl-PL" sz="1050" dirty="0" smtClean="0">
                <a:solidFill>
                  <a:srgbClr val="575756"/>
                </a:solidFill>
                <a:latin typeface="Fira Sans SemiBold" panose="020B0603050000020004" pitchFamily="34" charset="0"/>
              </a:rPr>
              <a:t>Szkolenie z budowy i obsługi</a:t>
            </a:r>
            <a:endParaRPr lang="pl-PL" sz="1050" dirty="0">
              <a:solidFill>
                <a:srgbClr val="575756"/>
              </a:solidFill>
              <a:latin typeface="Fira Sans SemiBold" panose="020B0603050000020004" pitchFamily="34" charset="0"/>
            </a:endParaRPr>
          </a:p>
        </p:txBody>
      </p:sp>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85009" y="5303988"/>
            <a:ext cx="146955" cy="256381"/>
          </a:xfrm>
          <a:prstGeom prst="rect">
            <a:avLst/>
          </a:prstGeom>
        </p:spPr>
      </p:pic>
      <p:sp>
        <p:nvSpPr>
          <p:cNvPr id="7" name="pole tekstowe 6"/>
          <p:cNvSpPr txBox="1">
            <a:spLocks noChangeArrowheads="1"/>
          </p:cNvSpPr>
          <p:nvPr/>
        </p:nvSpPr>
        <p:spPr bwMode="auto">
          <a:xfrm>
            <a:off x="8442324" y="4768850"/>
            <a:ext cx="30791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575756"/>
                </a:solidFill>
                <a:latin typeface="Fira Sans SemiBold" panose="020B0603050000020004" pitchFamily="34" charset="0"/>
              </a:rPr>
              <a:t>BEZPIECZEŃSTWO</a:t>
            </a:r>
            <a:endParaRPr lang="pl-PL" altLang="pl-PL" sz="2800" b="1" dirty="0">
              <a:solidFill>
                <a:srgbClr val="575756"/>
              </a:solidFill>
              <a:latin typeface="Fira Sans SemiBold" panose="020B0603050000020004" pitchFamily="34" charset="0"/>
            </a:endParaRPr>
          </a:p>
        </p:txBody>
      </p:sp>
      <p:sp>
        <p:nvSpPr>
          <p:cNvPr id="8" name="pole tekstowe 11"/>
          <p:cNvSpPr txBox="1">
            <a:spLocks noChangeArrowheads="1"/>
          </p:cNvSpPr>
          <p:nvPr/>
        </p:nvSpPr>
        <p:spPr bwMode="auto">
          <a:xfrm>
            <a:off x="8442325" y="5187771"/>
            <a:ext cx="2743199"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83C04C"/>
                </a:solidFill>
                <a:latin typeface="Fira Sans SemiBold" panose="020B0603050000020004" pitchFamily="34" charset="0"/>
              </a:rPr>
              <a:t>w e-</a:t>
            </a:r>
            <a:r>
              <a:rPr lang="pl-PL" altLang="pl-PL" sz="2800" b="1" dirty="0" err="1" smtClean="0">
                <a:solidFill>
                  <a:srgbClr val="83C04C"/>
                </a:solidFill>
                <a:latin typeface="Fira Sans SemiBold" panose="020B0603050000020004" pitchFamily="34" charset="0"/>
              </a:rPr>
              <a:t>mobility</a:t>
            </a:r>
            <a:endParaRPr lang="pl-PL" altLang="pl-PL" sz="2800" b="1" dirty="0">
              <a:solidFill>
                <a:srgbClr val="83C04C"/>
              </a:solidFill>
              <a:latin typeface="Fira Sans SemiBold" panose="020B0603050000020004" pitchFamily="34" charset="0"/>
            </a:endParaRPr>
          </a:p>
        </p:txBody>
      </p:sp>
    </p:spTree>
    <p:extLst>
      <p:ext uri="{BB962C8B-B14F-4D97-AF65-F5344CB8AC3E}">
        <p14:creationId xmlns:p14="http://schemas.microsoft.com/office/powerpoint/2010/main" val="26126037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075054" y="5864175"/>
            <a:ext cx="9620251" cy="307777"/>
          </a:xfrm>
          <a:prstGeom prst="rect">
            <a:avLst/>
          </a:prstGeom>
          <a:ln>
            <a:solidFill>
              <a:srgbClr val="FF9900"/>
            </a:solidFill>
          </a:ln>
        </p:spPr>
        <p:txBody>
          <a:bodyPr wrap="square">
            <a:spAutoFit/>
          </a:bodyPr>
          <a:lstStyle/>
          <a:p>
            <a:r>
              <a:rPr lang="pl-PL" sz="1400" dirty="0">
                <a:solidFill>
                  <a:srgbClr val="7F7F7F"/>
                </a:solidFill>
                <a:latin typeface="Fira Sans Light" panose="020B0403050000020004" pitchFamily="34" charset="0"/>
              </a:rPr>
              <a:t>Wszystkie przewody będące pod wysokim napięciem są, dla odróżnienia</a:t>
            </a:r>
            <a:r>
              <a:rPr lang="pl-PL" sz="1400" dirty="0" smtClean="0">
                <a:solidFill>
                  <a:srgbClr val="7F7F7F"/>
                </a:solidFill>
                <a:latin typeface="Fira Sans Light" panose="020B0403050000020004" pitchFamily="34" charset="0"/>
              </a:rPr>
              <a:t>, w </a:t>
            </a:r>
            <a:r>
              <a:rPr lang="pl-PL" sz="1400" dirty="0">
                <a:solidFill>
                  <a:srgbClr val="7F7F7F"/>
                </a:solidFill>
                <a:latin typeface="Fira Sans Light" panose="020B0403050000020004" pitchFamily="34" charset="0"/>
              </a:rPr>
              <a:t>otulinie </a:t>
            </a:r>
            <a:r>
              <a:rPr lang="pl-PL" sz="1400" dirty="0">
                <a:solidFill>
                  <a:schemeClr val="accent2"/>
                </a:solidFill>
                <a:latin typeface="Fira Sans Light" panose="020B0403050000020004" pitchFamily="34" charset="0"/>
              </a:rPr>
              <a:t>w kolorze pomarańczowym</a:t>
            </a:r>
            <a:r>
              <a:rPr lang="pl-PL" sz="1400" dirty="0" smtClean="0">
                <a:solidFill>
                  <a:srgbClr val="7F7F7F"/>
                </a:solidFill>
                <a:latin typeface="Fira Sans Light" panose="020B0403050000020004" pitchFamily="34" charset="0"/>
              </a:rPr>
              <a:t>.</a:t>
            </a:r>
            <a:endParaRPr lang="pl-PL" sz="1400" dirty="0">
              <a:solidFill>
                <a:srgbClr val="7F7F7F"/>
              </a:solidFill>
              <a:latin typeface="Fira Sans Light" panose="020B0403050000020004" pitchFamily="34" charset="0"/>
            </a:endParaRPr>
          </a:p>
        </p:txBody>
      </p:sp>
      <p:sp>
        <p:nvSpPr>
          <p:cNvPr id="5" name="Prostokąt 4"/>
          <p:cNvSpPr/>
          <p:nvPr/>
        </p:nvSpPr>
        <p:spPr>
          <a:xfrm>
            <a:off x="345440" y="1236396"/>
            <a:ext cx="11480799" cy="1061829"/>
          </a:xfrm>
          <a:prstGeom prst="rect">
            <a:avLst/>
          </a:prstGeom>
        </p:spPr>
        <p:txBody>
          <a:bodyPr wrap="square">
            <a:spAutoFit/>
          </a:bodyPr>
          <a:lstStyle/>
          <a:p>
            <a:pPr>
              <a:lnSpc>
                <a:spcPct val="150000"/>
              </a:lnSpc>
            </a:pPr>
            <a:r>
              <a:rPr lang="pl-PL" sz="1400" dirty="0" smtClean="0">
                <a:solidFill>
                  <a:srgbClr val="7F7F7F"/>
                </a:solidFill>
                <a:latin typeface="Fira Sans Light" panose="020B0403050000020004" pitchFamily="34" charset="0"/>
              </a:rPr>
              <a:t>Wysokie </a:t>
            </a:r>
            <a:r>
              <a:rPr lang="pl-PL" sz="1400" dirty="0">
                <a:solidFill>
                  <a:srgbClr val="7F7F7F"/>
                </a:solidFill>
                <a:latin typeface="Fira Sans Light" panose="020B0403050000020004" pitchFamily="34" charset="0"/>
              </a:rPr>
              <a:t>napięcie o wartości nominalnej 600V DC lub 3x400 V </a:t>
            </a:r>
            <a:r>
              <a:rPr lang="pl-PL" sz="1400" dirty="0" smtClean="0">
                <a:solidFill>
                  <a:srgbClr val="7F7F7F"/>
                </a:solidFill>
                <a:latin typeface="Fira Sans Light" panose="020B0403050000020004" pitchFamily="34" charset="0"/>
              </a:rPr>
              <a:t>AC </a:t>
            </a:r>
            <a:r>
              <a:rPr lang="pl-PL" sz="1400" dirty="0">
                <a:solidFill>
                  <a:srgbClr val="7F7F7F"/>
                </a:solidFill>
                <a:latin typeface="Fira Sans Light" panose="020B0403050000020004" pitchFamily="34" charset="0"/>
              </a:rPr>
              <a:t>podłączone jest do baterii trakcyjnych, </a:t>
            </a:r>
            <a:r>
              <a:rPr lang="pl-PL" sz="1400" dirty="0" smtClean="0">
                <a:solidFill>
                  <a:srgbClr val="7F7F7F"/>
                </a:solidFill>
                <a:latin typeface="Fira Sans Light" panose="020B0403050000020004" pitchFamily="34" charset="0"/>
              </a:rPr>
              <a:t>silnika trakcyjnego, </a:t>
            </a:r>
            <a:br>
              <a:rPr lang="pl-PL" sz="1400" dirty="0" smtClean="0">
                <a:solidFill>
                  <a:srgbClr val="7F7F7F"/>
                </a:solidFill>
                <a:latin typeface="Fira Sans Light" panose="020B0403050000020004" pitchFamily="34" charset="0"/>
              </a:rPr>
            </a:br>
            <a:r>
              <a:rPr lang="pl-PL" sz="1400" dirty="0" smtClean="0">
                <a:solidFill>
                  <a:srgbClr val="7F7F7F"/>
                </a:solidFill>
                <a:latin typeface="Fira Sans Light" panose="020B0403050000020004" pitchFamily="34" charset="0"/>
              </a:rPr>
              <a:t>kompresora powietrza, sprężarki klimatyzacji </a:t>
            </a:r>
            <a:r>
              <a:rPr lang="pl-PL" sz="1400" dirty="0">
                <a:solidFill>
                  <a:srgbClr val="7F7F7F"/>
                </a:solidFill>
                <a:latin typeface="Fira Sans Light" panose="020B0403050000020004" pitchFamily="34" charset="0"/>
              </a:rPr>
              <a:t>oraz urządzeń w kontenerze trakcyjnym na dachu.</a:t>
            </a:r>
          </a:p>
          <a:p>
            <a:pPr>
              <a:lnSpc>
                <a:spcPct val="150000"/>
              </a:lnSpc>
            </a:pPr>
            <a:r>
              <a:rPr lang="de-DE" sz="1400" dirty="0">
                <a:solidFill>
                  <a:srgbClr val="7F7F7F"/>
                </a:solidFill>
                <a:latin typeface="Fira Sans Light" panose="020B0403050000020004" pitchFamily="34" charset="0"/>
              </a:rPr>
              <a:t> </a:t>
            </a:r>
            <a:endParaRPr lang="pl-PL" sz="1400" dirty="0">
              <a:solidFill>
                <a:srgbClr val="7F7F7F"/>
              </a:solidFill>
              <a:latin typeface="Fira Sans Light" panose="020B0403050000020004"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12485" y="2266287"/>
            <a:ext cx="4812340" cy="3440311"/>
          </a:xfrm>
          <a:prstGeom prst="rect">
            <a:avLst/>
          </a:prstGeom>
          <a:noFill/>
          <a:ln w="28575">
            <a:solidFill>
              <a:srgbClr val="FF9900"/>
            </a:solidFill>
            <a:miter lim="800000"/>
            <a:headEnd/>
            <a:tailEnd/>
          </a:ln>
          <a:extLst>
            <a:ext uri="{909E8E84-426E-40DD-AFC4-6F175D3DCCD1}">
              <a14:hiddenFill xmlns:a14="http://schemas.microsoft.com/office/drawing/2010/main">
                <a:solidFill>
                  <a:schemeClr val="accent1"/>
                </a:solidFill>
              </a14:hiddenFill>
            </a:ext>
          </a:extLst>
        </p:spPr>
      </p:pic>
      <p:pic>
        <p:nvPicPr>
          <p:cNvPr id="7" name="Obraz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07625" y="5572683"/>
            <a:ext cx="975360" cy="890759"/>
          </a:xfrm>
          <a:prstGeom prst="rect">
            <a:avLst/>
          </a:prstGeom>
          <a:noFill/>
          <a:ln>
            <a:noFill/>
          </a:ln>
        </p:spPr>
      </p:pic>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rot="5400000">
            <a:off x="324793" y="3015271"/>
            <a:ext cx="3429764" cy="1929242"/>
          </a:xfrm>
          <a:prstGeom prst="rect">
            <a:avLst/>
          </a:prstGeom>
          <a:noFill/>
          <a:ln w="28575">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9" name="Prostokąt 8"/>
          <p:cNvSpPr/>
          <p:nvPr/>
        </p:nvSpPr>
        <p:spPr>
          <a:xfrm>
            <a:off x="8964612" y="571176"/>
            <a:ext cx="2486025"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10" name="Obraz 1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226800" y="641026"/>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ole tekstowe 20"/>
          <p:cNvSpPr txBox="1">
            <a:spLocks noChangeArrowheads="1"/>
          </p:cNvSpPr>
          <p:nvPr/>
        </p:nvSpPr>
        <p:spPr bwMode="auto">
          <a:xfrm>
            <a:off x="9467851" y="545776"/>
            <a:ext cx="1757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Blip>
                <a:blip r:embed="rId6"/>
              </a:buBlip>
              <a:defRPr sz="1600">
                <a:solidFill>
                  <a:srgbClr val="5F5F5F"/>
                </a:solidFill>
                <a:latin typeface="Fira Sans" panose="020B0503050000020004" pitchFamily="34" charset="0"/>
                <a:ea typeface="Lato"/>
                <a:cs typeface="Lato"/>
              </a:defRPr>
            </a:lvl1pPr>
            <a:lvl2pPr marL="742950" indent="-285750">
              <a:lnSpc>
                <a:spcPct val="90000"/>
              </a:lnSpc>
              <a:spcBef>
                <a:spcPts val="500"/>
              </a:spcBef>
              <a:buBlip>
                <a:blip r:embed="rId6"/>
              </a:buBlip>
              <a:defRPr sz="1600">
                <a:solidFill>
                  <a:srgbClr val="5F5F5F"/>
                </a:solidFill>
                <a:latin typeface="Fira Sans" panose="020B0503050000020004" pitchFamily="34" charset="0"/>
                <a:ea typeface="Lato"/>
                <a:cs typeface="Lato"/>
              </a:defRPr>
            </a:lvl2pPr>
            <a:lvl3pPr marL="1143000" indent="-228600">
              <a:lnSpc>
                <a:spcPct val="90000"/>
              </a:lnSpc>
              <a:spcBef>
                <a:spcPts val="500"/>
              </a:spcBef>
              <a:buBlip>
                <a:blip r:embed="rId6"/>
              </a:buBlip>
              <a:defRPr sz="1600">
                <a:solidFill>
                  <a:srgbClr val="5F5F5F"/>
                </a:solidFill>
                <a:latin typeface="Fira Sans" panose="020B0503050000020004" pitchFamily="34" charset="0"/>
                <a:ea typeface="Lato"/>
                <a:cs typeface="Lato"/>
              </a:defRPr>
            </a:lvl3pPr>
            <a:lvl4pPr marL="1600200" indent="-228600">
              <a:lnSpc>
                <a:spcPct val="90000"/>
              </a:lnSpc>
              <a:spcBef>
                <a:spcPts val="500"/>
              </a:spcBef>
              <a:buBlip>
                <a:blip r:embed="rId6"/>
              </a:buBlip>
              <a:defRPr sz="1600">
                <a:solidFill>
                  <a:srgbClr val="5F5F5F"/>
                </a:solidFill>
                <a:latin typeface="Fira Sans" panose="020B0503050000020004" pitchFamily="34" charset="0"/>
                <a:ea typeface="Lato"/>
                <a:cs typeface="Lato"/>
              </a:defRPr>
            </a:lvl4pPr>
            <a:lvl5pPr marL="2057400" indent="-228600">
              <a:lnSpc>
                <a:spcPct val="90000"/>
              </a:lnSpc>
              <a:spcBef>
                <a:spcPts val="500"/>
              </a:spcBef>
              <a:buBlip>
                <a:blip r:embed="rId6"/>
              </a:buBlip>
              <a:defRPr sz="1600">
                <a:solidFill>
                  <a:srgbClr val="5F5F5F"/>
                </a:solidFill>
                <a:latin typeface="Fira Sans" panose="020B0503050000020004" pitchFamily="34" charset="0"/>
                <a:ea typeface="Lato"/>
                <a:cs typeface="Lato"/>
              </a:defRPr>
            </a:lvl5pPr>
            <a:lvl6pPr marL="2514600" indent="-228600" eaLnBrk="0" fontAlgn="base" hangingPunct="0">
              <a:lnSpc>
                <a:spcPct val="90000"/>
              </a:lnSpc>
              <a:spcBef>
                <a:spcPts val="500"/>
              </a:spcBef>
              <a:spcAft>
                <a:spcPct val="0"/>
              </a:spcAft>
              <a:buBlip>
                <a:blip r:embed="rId6"/>
              </a:buBlip>
              <a:defRPr sz="1600">
                <a:solidFill>
                  <a:srgbClr val="5F5F5F"/>
                </a:solidFill>
                <a:latin typeface="Fira Sans" panose="020B0503050000020004" pitchFamily="34" charset="0"/>
                <a:ea typeface="Lato"/>
                <a:cs typeface="Lato"/>
              </a:defRPr>
            </a:lvl6pPr>
            <a:lvl7pPr marL="2971800" indent="-228600" eaLnBrk="0" fontAlgn="base" hangingPunct="0">
              <a:lnSpc>
                <a:spcPct val="90000"/>
              </a:lnSpc>
              <a:spcBef>
                <a:spcPts val="500"/>
              </a:spcBef>
              <a:spcAft>
                <a:spcPct val="0"/>
              </a:spcAft>
              <a:buBlip>
                <a:blip r:embed="rId6"/>
              </a:buBlip>
              <a:defRPr sz="1600">
                <a:solidFill>
                  <a:srgbClr val="5F5F5F"/>
                </a:solidFill>
                <a:latin typeface="Fira Sans" panose="020B0503050000020004" pitchFamily="34" charset="0"/>
                <a:ea typeface="Lato"/>
                <a:cs typeface="Lato"/>
              </a:defRPr>
            </a:lvl7pPr>
            <a:lvl8pPr marL="3429000" indent="-228600" eaLnBrk="0" fontAlgn="base" hangingPunct="0">
              <a:lnSpc>
                <a:spcPct val="90000"/>
              </a:lnSpc>
              <a:spcBef>
                <a:spcPts val="500"/>
              </a:spcBef>
              <a:spcAft>
                <a:spcPct val="0"/>
              </a:spcAft>
              <a:buBlip>
                <a:blip r:embed="rId6"/>
              </a:buBlip>
              <a:defRPr sz="1600">
                <a:solidFill>
                  <a:srgbClr val="5F5F5F"/>
                </a:solidFill>
                <a:latin typeface="Fira Sans" panose="020B0503050000020004" pitchFamily="34" charset="0"/>
                <a:ea typeface="Lato"/>
                <a:cs typeface="Lato"/>
              </a:defRPr>
            </a:lvl8pPr>
            <a:lvl9pPr marL="3886200" indent="-228600" eaLnBrk="0" fontAlgn="base" hangingPunct="0">
              <a:lnSpc>
                <a:spcPct val="90000"/>
              </a:lnSpc>
              <a:spcBef>
                <a:spcPts val="500"/>
              </a:spcBef>
              <a:spcAft>
                <a:spcPct val="0"/>
              </a:spcAft>
              <a:buBlip>
                <a:blip r:embed="rId6"/>
              </a:buBlip>
              <a:defRPr sz="1600">
                <a:solidFill>
                  <a:srgbClr val="5F5F5F"/>
                </a:solidFill>
                <a:latin typeface="Fira Sans" panose="020B0503050000020004" pitchFamily="34" charset="0"/>
                <a:ea typeface="Lato"/>
                <a:cs typeface="Lato"/>
              </a:defRPr>
            </a:lvl9pPr>
          </a:lstStyle>
          <a:p>
            <a:pPr eaLnBrk="1" hangingPunct="1">
              <a:lnSpc>
                <a:spcPct val="100000"/>
              </a:lnSpc>
              <a:spcBef>
                <a:spcPct val="0"/>
              </a:spcBef>
              <a:buFontTx/>
              <a:buNone/>
            </a:pPr>
            <a:r>
              <a:rPr lang="pl-PL" altLang="pl-PL" sz="1400" b="1" dirty="0" smtClean="0">
                <a:solidFill>
                  <a:schemeClr val="bg1"/>
                </a:solidFill>
                <a:latin typeface="Fira Sans SemiBold" panose="020B0603050000020004" pitchFamily="34" charset="0"/>
              </a:rPr>
              <a:t>Bezpieczeństwo</a:t>
            </a:r>
            <a:endParaRPr lang="pl-PL" altLang="pl-PL" sz="1400" b="1" dirty="0">
              <a:solidFill>
                <a:schemeClr val="bg1"/>
              </a:solidFill>
              <a:latin typeface="Fira Sans SemiBold" panose="020B0603050000020004" pitchFamily="34" charset="0"/>
            </a:endParaRPr>
          </a:p>
        </p:txBody>
      </p:sp>
    </p:spTree>
    <p:extLst>
      <p:ext uri="{BB962C8B-B14F-4D97-AF65-F5344CB8AC3E}">
        <p14:creationId xmlns:p14="http://schemas.microsoft.com/office/powerpoint/2010/main" val="945925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76199" y="2101334"/>
            <a:ext cx="9067801" cy="2068259"/>
          </a:xfrm>
          <a:prstGeom prst="rect">
            <a:avLst/>
          </a:prstGeom>
        </p:spPr>
        <p:txBody>
          <a:bodyPr wrap="square">
            <a:spAutoFit/>
          </a:bodyPr>
          <a:lstStyle/>
          <a:p>
            <a:r>
              <a:rPr lang="pl-PL" dirty="0">
                <a:solidFill>
                  <a:schemeClr val="accent1">
                    <a:lumMod val="75000"/>
                  </a:schemeClr>
                </a:solidFill>
                <a:latin typeface="Fira Sans Light" panose="020B0403050000020004" pitchFamily="34" charset="0"/>
              </a:rPr>
              <a:t>Podstawowe pojęcia</a:t>
            </a:r>
          </a:p>
          <a:p>
            <a:endParaRPr lang="pl-PL" b="1" dirty="0">
              <a:latin typeface="Fira Sans Light" panose="020B0403050000020004" pitchFamily="34" charset="0"/>
            </a:endParaRPr>
          </a:p>
          <a:p>
            <a:pPr>
              <a:lnSpc>
                <a:spcPct val="120000"/>
              </a:lnSpc>
            </a:pPr>
            <a:r>
              <a:rPr lang="pl-PL" sz="1400" b="1" dirty="0" smtClean="0">
                <a:latin typeface="Fira Sans Light" panose="020B0403050000020004" pitchFamily="34" charset="0"/>
              </a:rPr>
              <a:t>Wysokie napięcie </a:t>
            </a:r>
            <a:r>
              <a:rPr lang="de-DE" sz="1400" b="1" dirty="0" smtClean="0">
                <a:latin typeface="Fira Sans Light" panose="020B0403050000020004" pitchFamily="34" charset="0"/>
              </a:rPr>
              <a:t>(HV</a:t>
            </a:r>
            <a:r>
              <a:rPr lang="de-DE" sz="1400" b="1" dirty="0">
                <a:latin typeface="Fira Sans Light" panose="020B0403050000020004" pitchFamily="34" charset="0"/>
              </a:rPr>
              <a:t>) </a:t>
            </a:r>
            <a:r>
              <a:rPr lang="de-DE" sz="1400" dirty="0">
                <a:latin typeface="Fira Sans Light" panose="020B0403050000020004" pitchFamily="34" charset="0"/>
              </a:rPr>
              <a:t>– </a:t>
            </a:r>
            <a:r>
              <a:rPr lang="pl-PL" sz="1400" dirty="0">
                <a:solidFill>
                  <a:srgbClr val="7F7F7F"/>
                </a:solidFill>
                <a:latin typeface="Fira Sans Light" panose="020B0403050000020004" pitchFamily="34" charset="0"/>
              </a:rPr>
              <a:t>w </a:t>
            </a:r>
            <a:r>
              <a:rPr lang="pl-PL" sz="1400" dirty="0" smtClean="0">
                <a:solidFill>
                  <a:srgbClr val="7F7F7F"/>
                </a:solidFill>
                <a:latin typeface="Fira Sans Light" panose="020B0403050000020004" pitchFamily="34" charset="0"/>
              </a:rPr>
              <a:t>branży motoryzacyjnej napięcie w zakresie </a:t>
            </a:r>
            <a:r>
              <a:rPr lang="de-DE" sz="1400" dirty="0" smtClean="0">
                <a:solidFill>
                  <a:srgbClr val="7F7F7F"/>
                </a:solidFill>
                <a:latin typeface="Fira Sans Light" panose="020B0403050000020004" pitchFamily="34" charset="0"/>
              </a:rPr>
              <a:t>60 </a:t>
            </a:r>
            <a:r>
              <a:rPr lang="de-DE" sz="1400" dirty="0">
                <a:solidFill>
                  <a:srgbClr val="7F7F7F"/>
                </a:solidFill>
                <a:latin typeface="Fira Sans Light" panose="020B0403050000020004" pitchFamily="34" charset="0"/>
              </a:rPr>
              <a:t>÷</a:t>
            </a:r>
            <a:r>
              <a:rPr lang="pl-PL" sz="1400" dirty="0">
                <a:solidFill>
                  <a:srgbClr val="7F7F7F"/>
                </a:solidFill>
                <a:latin typeface="Fira Sans Light" panose="020B0403050000020004" pitchFamily="34" charset="0"/>
              </a:rPr>
              <a:t> </a:t>
            </a:r>
            <a:r>
              <a:rPr lang="de-DE" sz="1400" dirty="0">
                <a:solidFill>
                  <a:srgbClr val="7F7F7F"/>
                </a:solidFill>
                <a:latin typeface="Fira Sans Light" panose="020B0403050000020004" pitchFamily="34" charset="0"/>
              </a:rPr>
              <a:t>1500 V DC </a:t>
            </a:r>
            <a:r>
              <a:rPr lang="pl-PL" sz="1400" dirty="0" smtClean="0">
                <a:solidFill>
                  <a:srgbClr val="7F7F7F"/>
                </a:solidFill>
                <a:latin typeface="Fira Sans Light" panose="020B0403050000020004" pitchFamily="34" charset="0"/>
              </a:rPr>
              <a:t>i</a:t>
            </a:r>
            <a:r>
              <a:rPr lang="de-DE" sz="1400" dirty="0" smtClean="0">
                <a:solidFill>
                  <a:srgbClr val="7F7F7F"/>
                </a:solidFill>
                <a:latin typeface="Fira Sans Light" panose="020B0403050000020004" pitchFamily="34" charset="0"/>
              </a:rPr>
              <a:t> </a:t>
            </a:r>
            <a:r>
              <a:rPr lang="de-DE" sz="1400" dirty="0">
                <a:solidFill>
                  <a:srgbClr val="7F7F7F"/>
                </a:solidFill>
                <a:latin typeface="Fira Sans Light" panose="020B0403050000020004" pitchFamily="34" charset="0"/>
              </a:rPr>
              <a:t>30 ÷ 1000 V AC</a:t>
            </a:r>
          </a:p>
          <a:p>
            <a:pPr>
              <a:lnSpc>
                <a:spcPct val="120000"/>
              </a:lnSpc>
            </a:pPr>
            <a:r>
              <a:rPr lang="pl-PL" sz="1400" b="1" dirty="0" smtClean="0">
                <a:latin typeface="Fira Sans Light" panose="020B0403050000020004" pitchFamily="34" charset="0"/>
              </a:rPr>
              <a:t>Wykwalifikowany personel </a:t>
            </a:r>
            <a:r>
              <a:rPr lang="de-DE" sz="1400" dirty="0" smtClean="0">
                <a:latin typeface="Fira Sans Light" panose="020B0403050000020004" pitchFamily="34" charset="0"/>
              </a:rPr>
              <a:t>–</a:t>
            </a:r>
            <a:r>
              <a:rPr lang="pl-PL" sz="1400" dirty="0" smtClean="0">
                <a:latin typeface="Fira Sans Light" panose="020B0403050000020004" pitchFamily="34" charset="0"/>
              </a:rPr>
              <a:t> </a:t>
            </a:r>
            <a:r>
              <a:rPr lang="pl-PL" sz="1400" dirty="0" smtClean="0">
                <a:solidFill>
                  <a:srgbClr val="7F7F7F"/>
                </a:solidFill>
                <a:latin typeface="Fira Sans Light" panose="020B0403050000020004" pitchFamily="34" charset="0"/>
              </a:rPr>
              <a:t>osoby</a:t>
            </a:r>
            <a:r>
              <a:rPr lang="pl-PL" sz="1400" dirty="0">
                <a:solidFill>
                  <a:srgbClr val="7F7F7F"/>
                </a:solidFill>
                <a:latin typeface="Fira Sans Light" panose="020B0403050000020004" pitchFamily="34" charset="0"/>
              </a:rPr>
              <a:t>, </a:t>
            </a:r>
            <a:r>
              <a:rPr lang="pl-PL" sz="1400" dirty="0" smtClean="0">
                <a:solidFill>
                  <a:srgbClr val="7F7F7F"/>
                </a:solidFill>
                <a:latin typeface="Fira Sans Light" panose="020B0403050000020004" pitchFamily="34" charset="0"/>
              </a:rPr>
              <a:t>które odbyły odpowiednie szkolenie producenta, posiadają wiedzę i doświadczenie</a:t>
            </a:r>
            <a:r>
              <a:rPr lang="de-DE" sz="1400" dirty="0" smtClean="0">
                <a:solidFill>
                  <a:srgbClr val="7F7F7F"/>
                </a:solidFill>
                <a:latin typeface="Fira Sans Light" panose="020B0403050000020004" pitchFamily="34" charset="0"/>
              </a:rPr>
              <a:t>die</a:t>
            </a:r>
            <a:r>
              <a:rPr lang="pl-PL" sz="1400" dirty="0" smtClean="0">
                <a:solidFill>
                  <a:srgbClr val="7F7F7F"/>
                </a:solidFill>
                <a:latin typeface="Fira Sans Light" panose="020B0403050000020004" pitchFamily="34" charset="0"/>
              </a:rPr>
              <a:t> oraz zapoznały się z obowiązującymi przepisami i dokumentacją.</a:t>
            </a:r>
            <a:endParaRPr lang="pl-PL" sz="1400" dirty="0">
              <a:solidFill>
                <a:srgbClr val="7F7F7F"/>
              </a:solidFill>
              <a:latin typeface="Fira Sans Light" panose="020B0403050000020004" pitchFamily="34" charset="0"/>
            </a:endParaRPr>
          </a:p>
          <a:p>
            <a:r>
              <a:rPr lang="pl-PL" sz="1400" b="1" dirty="0" smtClean="0">
                <a:latin typeface="Fira Sans Light" panose="020B0403050000020004" pitchFamily="34" charset="0"/>
              </a:rPr>
              <a:t>Uprawnienia </a:t>
            </a:r>
            <a:r>
              <a:rPr lang="de-DE" sz="1400" dirty="0" smtClean="0">
                <a:solidFill>
                  <a:srgbClr val="7F7F7F"/>
                </a:solidFill>
                <a:latin typeface="Fira Sans Light" panose="020B0403050000020004" pitchFamily="34" charset="0"/>
              </a:rPr>
              <a:t>– </a:t>
            </a:r>
            <a:r>
              <a:rPr lang="pl-PL" sz="1400" dirty="0" smtClean="0">
                <a:solidFill>
                  <a:srgbClr val="7F7F7F"/>
                </a:solidFill>
                <a:latin typeface="Fira Sans Light" panose="020B0403050000020004" pitchFamily="34" charset="0"/>
              </a:rPr>
              <a:t>wszelkie </a:t>
            </a:r>
            <a:r>
              <a:rPr lang="pl-PL" sz="1400" dirty="0">
                <a:solidFill>
                  <a:srgbClr val="7F7F7F"/>
                </a:solidFill>
                <a:latin typeface="Fira Sans Light" panose="020B0403050000020004" pitchFamily="34" charset="0"/>
              </a:rPr>
              <a:t>prace związane z wykonywanie przeglądów technicznych, usuwania usterek i napraw powinien wykonywać wyłącznie personel techniczny posiadający odpowiednie uprawnienia z zakresu eksploatacji urządzeń z zakresu do </a:t>
            </a:r>
            <a:r>
              <a:rPr lang="pl-PL" sz="1400" dirty="0" smtClean="0">
                <a:solidFill>
                  <a:srgbClr val="7F7F7F"/>
                </a:solidFill>
                <a:latin typeface="Fira Sans Light" panose="020B0403050000020004" pitchFamily="34" charset="0"/>
              </a:rPr>
              <a:t>1kV</a:t>
            </a:r>
            <a:endParaRPr lang="pl-PL" sz="1400" dirty="0">
              <a:solidFill>
                <a:srgbClr val="7F7F7F"/>
              </a:solidFill>
              <a:latin typeface="Fira Sans Light" panose="020B0403050000020004" pitchFamily="34" charset="0"/>
            </a:endParaRPr>
          </a:p>
        </p:txBody>
      </p:sp>
      <p:sp>
        <p:nvSpPr>
          <p:cNvPr id="4" name="Prostokąt 3"/>
          <p:cNvSpPr/>
          <p:nvPr/>
        </p:nvSpPr>
        <p:spPr>
          <a:xfrm>
            <a:off x="76199" y="1111568"/>
            <a:ext cx="11892281" cy="609398"/>
          </a:xfrm>
          <a:prstGeom prst="rect">
            <a:avLst/>
          </a:prstGeom>
        </p:spPr>
        <p:txBody>
          <a:bodyPr wrap="square">
            <a:spAutoFit/>
          </a:bodyPr>
          <a:lstStyle/>
          <a:p>
            <a:pPr>
              <a:lnSpc>
                <a:spcPct val="120000"/>
              </a:lnSpc>
            </a:pPr>
            <a:r>
              <a:rPr lang="pl-PL" sz="1400" b="1" dirty="0" smtClean="0">
                <a:solidFill>
                  <a:srgbClr val="7F7F7F"/>
                </a:solidFill>
                <a:latin typeface="Fira Sans Light" panose="020B0403050000020004" pitchFamily="34" charset="0"/>
              </a:rPr>
              <a:t>Przed rozpoczęciem jakichkolwiek prac  z komponentami podłączonych do wysokiego napięcia należy zapoznać się z dokumentacją producenta.</a:t>
            </a:r>
            <a:r>
              <a:rPr lang="pl-PL" sz="1400" b="1" dirty="0">
                <a:solidFill>
                  <a:srgbClr val="7F7F7F"/>
                </a:solidFill>
                <a:latin typeface="Fira Sans Light" panose="020B0403050000020004" pitchFamily="34" charset="0"/>
              </a:rPr>
              <a:t/>
            </a:r>
            <a:br>
              <a:rPr lang="pl-PL" sz="1400" b="1" dirty="0">
                <a:solidFill>
                  <a:srgbClr val="7F7F7F"/>
                </a:solidFill>
                <a:latin typeface="Fira Sans Light" panose="020B0403050000020004" pitchFamily="34" charset="0"/>
              </a:rPr>
            </a:br>
            <a:endParaRPr lang="pl-PL" sz="1400" b="1" dirty="0">
              <a:solidFill>
                <a:srgbClr val="7F7F7F"/>
              </a:solidFill>
              <a:latin typeface="Fira Sans Light" panose="020B0403050000020004" pitchFamily="34" charset="0"/>
            </a:endParaRPr>
          </a:p>
        </p:txBody>
      </p:sp>
      <p:sp>
        <p:nvSpPr>
          <p:cNvPr id="5" name="Prostokąt 4"/>
          <p:cNvSpPr/>
          <p:nvPr/>
        </p:nvSpPr>
        <p:spPr>
          <a:xfrm>
            <a:off x="8964612" y="2873960"/>
            <a:ext cx="2885695" cy="1384995"/>
          </a:xfrm>
          <a:prstGeom prst="rect">
            <a:avLst/>
          </a:prstGeom>
          <a:solidFill>
            <a:srgbClr val="FF9900"/>
          </a:solidFill>
          <a:ln>
            <a:solidFill>
              <a:srgbClr val="002060"/>
            </a:solidFill>
          </a:ln>
        </p:spPr>
        <p:txBody>
          <a:bodyPr wrap="square">
            <a:spAutoFit/>
          </a:bodyPr>
          <a:lstStyle/>
          <a:p>
            <a:pPr algn="ctr"/>
            <a:r>
              <a:rPr lang="pl-PL" sz="1400" dirty="0" smtClean="0">
                <a:latin typeface="Fira Sans Light" panose="020B0403050000020004" pitchFamily="34" charset="0"/>
              </a:rPr>
              <a:t>Wszystkie komponenty będące pod wysokim napięciem oznaczone są znormowanym trójkątem ostrzegawczym, informującym o możliwości wystąpienia porażenia</a:t>
            </a:r>
            <a:endParaRPr lang="pl-PL" sz="1400" dirty="0">
              <a:latin typeface="Fira Sans Light" panose="020B0403050000020004" pitchFamily="34" charset="0"/>
            </a:endParaRPr>
          </a:p>
        </p:txBody>
      </p:sp>
      <p:pic>
        <p:nvPicPr>
          <p:cNvPr id="6"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02951" y="1372293"/>
            <a:ext cx="2009015" cy="1599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rostokąt 6"/>
          <p:cNvSpPr/>
          <p:nvPr/>
        </p:nvSpPr>
        <p:spPr>
          <a:xfrm>
            <a:off x="90486" y="4422146"/>
            <a:ext cx="8616634" cy="1421928"/>
          </a:xfrm>
          <a:prstGeom prst="rect">
            <a:avLst/>
          </a:prstGeom>
        </p:spPr>
        <p:txBody>
          <a:bodyPr wrap="square">
            <a:spAutoFit/>
          </a:bodyPr>
          <a:lstStyle/>
          <a:p>
            <a:r>
              <a:rPr lang="pl-PL" b="1" dirty="0" smtClean="0">
                <a:latin typeface="Fira Sans Light" panose="020B0403050000020004" pitchFamily="34" charset="0"/>
              </a:rPr>
              <a:t>Źródła wysokiego napięcia w autobusie</a:t>
            </a:r>
            <a:endParaRPr lang="pl-PL" b="1" dirty="0">
              <a:latin typeface="Fira Sans Light" panose="020B0403050000020004" pitchFamily="34" charset="0"/>
            </a:endParaRPr>
          </a:p>
          <a:p>
            <a:endParaRPr lang="pl-PL" b="1" dirty="0">
              <a:latin typeface="Fira Sans Light" panose="020B0403050000020004" pitchFamily="34" charset="0"/>
            </a:endParaRPr>
          </a:p>
          <a:p>
            <a:pPr>
              <a:lnSpc>
                <a:spcPct val="120000"/>
              </a:lnSpc>
            </a:pPr>
            <a:r>
              <a:rPr lang="pl-PL" sz="1400" dirty="0" smtClean="0">
                <a:solidFill>
                  <a:srgbClr val="7F7F7F"/>
                </a:solidFill>
                <a:latin typeface="Fira Sans Light" panose="020B0403050000020004" pitchFamily="34" charset="0"/>
              </a:rPr>
              <a:t>Przed rozpoczęciem prac upewnić się, że autobus odłączony jest od zewnętrznych źródeł napięcia np. ładowarka, pantograf itp.</a:t>
            </a:r>
            <a:endParaRPr lang="pl-PL" sz="1400" dirty="0">
              <a:solidFill>
                <a:srgbClr val="7F7F7F"/>
              </a:solidFill>
              <a:latin typeface="Fira Sans Light" panose="020B0403050000020004" pitchFamily="34" charset="0"/>
            </a:endParaRPr>
          </a:p>
          <a:p>
            <a:pPr>
              <a:lnSpc>
                <a:spcPct val="120000"/>
              </a:lnSpc>
            </a:pPr>
            <a:r>
              <a:rPr lang="pl-PL" sz="1400" dirty="0" smtClean="0">
                <a:solidFill>
                  <a:srgbClr val="7F7F7F"/>
                </a:solidFill>
                <a:latin typeface="Fira Sans Light" panose="020B0403050000020004" pitchFamily="34" charset="0"/>
              </a:rPr>
              <a:t>Należy pamiętać, że w kontenerze trakcyjnym, bateriach znajdują się kondensatory. </a:t>
            </a:r>
            <a:endParaRPr lang="pl-PL" sz="1400" dirty="0">
              <a:solidFill>
                <a:srgbClr val="7F7F7F"/>
              </a:solidFill>
              <a:latin typeface="Fira Sans Light" panose="020B0403050000020004" pitchFamily="34" charset="0"/>
            </a:endParaRPr>
          </a:p>
        </p:txBody>
      </p:sp>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24171" y="4423274"/>
            <a:ext cx="2826136" cy="19994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Prostokąt 8"/>
          <p:cNvSpPr/>
          <p:nvPr/>
        </p:nvSpPr>
        <p:spPr>
          <a:xfrm>
            <a:off x="8964612" y="571176"/>
            <a:ext cx="2486025"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10" name="Obraz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6800" y="641026"/>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ole tekstowe 20"/>
          <p:cNvSpPr txBox="1">
            <a:spLocks noChangeArrowheads="1"/>
          </p:cNvSpPr>
          <p:nvPr/>
        </p:nvSpPr>
        <p:spPr bwMode="auto">
          <a:xfrm>
            <a:off x="9467851" y="545776"/>
            <a:ext cx="1757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Blip>
                <a:blip r:embed="rId5"/>
              </a:buBlip>
              <a:defRPr sz="1600">
                <a:solidFill>
                  <a:srgbClr val="5F5F5F"/>
                </a:solidFill>
                <a:latin typeface="Fira Sans" panose="020B0503050000020004" pitchFamily="34" charset="0"/>
                <a:ea typeface="Lato"/>
                <a:cs typeface="Lato"/>
              </a:defRPr>
            </a:lvl1pPr>
            <a:lvl2pPr marL="742950" indent="-285750">
              <a:lnSpc>
                <a:spcPct val="90000"/>
              </a:lnSpc>
              <a:spcBef>
                <a:spcPts val="500"/>
              </a:spcBef>
              <a:buBlip>
                <a:blip r:embed="rId5"/>
              </a:buBlip>
              <a:defRPr sz="1600">
                <a:solidFill>
                  <a:srgbClr val="5F5F5F"/>
                </a:solidFill>
                <a:latin typeface="Fira Sans" panose="020B0503050000020004" pitchFamily="34" charset="0"/>
                <a:ea typeface="Lato"/>
                <a:cs typeface="Lato"/>
              </a:defRPr>
            </a:lvl2pPr>
            <a:lvl3pPr marL="1143000" indent="-228600">
              <a:lnSpc>
                <a:spcPct val="90000"/>
              </a:lnSpc>
              <a:spcBef>
                <a:spcPts val="500"/>
              </a:spcBef>
              <a:buBlip>
                <a:blip r:embed="rId5"/>
              </a:buBlip>
              <a:defRPr sz="1600">
                <a:solidFill>
                  <a:srgbClr val="5F5F5F"/>
                </a:solidFill>
                <a:latin typeface="Fira Sans" panose="020B0503050000020004" pitchFamily="34" charset="0"/>
                <a:ea typeface="Lato"/>
                <a:cs typeface="Lato"/>
              </a:defRPr>
            </a:lvl3pPr>
            <a:lvl4pPr marL="1600200" indent="-228600">
              <a:lnSpc>
                <a:spcPct val="90000"/>
              </a:lnSpc>
              <a:spcBef>
                <a:spcPts val="500"/>
              </a:spcBef>
              <a:buBlip>
                <a:blip r:embed="rId5"/>
              </a:buBlip>
              <a:defRPr sz="1600">
                <a:solidFill>
                  <a:srgbClr val="5F5F5F"/>
                </a:solidFill>
                <a:latin typeface="Fira Sans" panose="020B0503050000020004" pitchFamily="34" charset="0"/>
                <a:ea typeface="Lato"/>
                <a:cs typeface="Lato"/>
              </a:defRPr>
            </a:lvl4pPr>
            <a:lvl5pPr marL="2057400" indent="-228600">
              <a:lnSpc>
                <a:spcPct val="90000"/>
              </a:lnSpc>
              <a:spcBef>
                <a:spcPts val="500"/>
              </a:spcBef>
              <a:buBlip>
                <a:blip r:embed="rId5"/>
              </a:buBlip>
              <a:defRPr sz="1600">
                <a:solidFill>
                  <a:srgbClr val="5F5F5F"/>
                </a:solidFill>
                <a:latin typeface="Fira Sans" panose="020B0503050000020004" pitchFamily="34" charset="0"/>
                <a:ea typeface="Lato"/>
                <a:cs typeface="Lato"/>
              </a:defRPr>
            </a:lvl5pPr>
            <a:lvl6pPr marL="25146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6pPr>
            <a:lvl7pPr marL="29718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7pPr>
            <a:lvl8pPr marL="34290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8pPr>
            <a:lvl9pPr marL="38862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9pPr>
          </a:lstStyle>
          <a:p>
            <a:pPr eaLnBrk="1" hangingPunct="1">
              <a:lnSpc>
                <a:spcPct val="100000"/>
              </a:lnSpc>
              <a:spcBef>
                <a:spcPct val="0"/>
              </a:spcBef>
              <a:buFontTx/>
              <a:buNone/>
            </a:pPr>
            <a:r>
              <a:rPr lang="pl-PL" altLang="pl-PL" sz="1400" b="1" dirty="0" smtClean="0">
                <a:solidFill>
                  <a:schemeClr val="bg1"/>
                </a:solidFill>
                <a:latin typeface="Fira Sans SemiBold" panose="020B0603050000020004" pitchFamily="34" charset="0"/>
              </a:rPr>
              <a:t>Bezpieczeństwo</a:t>
            </a:r>
            <a:endParaRPr lang="pl-PL" altLang="pl-PL" sz="1400" b="1" dirty="0">
              <a:solidFill>
                <a:schemeClr val="bg1"/>
              </a:solidFill>
              <a:latin typeface="Fira Sans SemiBold" panose="020B0603050000020004" pitchFamily="34" charset="0"/>
            </a:endParaRPr>
          </a:p>
        </p:txBody>
      </p:sp>
    </p:spTree>
    <p:extLst>
      <p:ext uri="{BB962C8B-B14F-4D97-AF65-F5344CB8AC3E}">
        <p14:creationId xmlns:p14="http://schemas.microsoft.com/office/powerpoint/2010/main" val="1464445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7404962" y="1267818"/>
            <a:ext cx="1723549" cy="369332"/>
          </a:xfrm>
          <a:prstGeom prst="rect">
            <a:avLst/>
          </a:prstGeom>
        </p:spPr>
        <p:txBody>
          <a:bodyPr wrap="none">
            <a:spAutoFit/>
          </a:bodyPr>
          <a:lstStyle/>
          <a:p>
            <a:r>
              <a:rPr lang="pl-PL" b="1" dirty="0" smtClean="0"/>
              <a:t>B001-180-001 </a:t>
            </a:r>
            <a:endParaRPr lang="pl-PL"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04962" y="1707325"/>
            <a:ext cx="2663597" cy="3376330"/>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5"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61756" y="3787696"/>
            <a:ext cx="2206218" cy="2939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Prostokąt 5"/>
          <p:cNvSpPr/>
          <p:nvPr/>
        </p:nvSpPr>
        <p:spPr>
          <a:xfrm>
            <a:off x="335279" y="1493903"/>
            <a:ext cx="6766561" cy="1643527"/>
          </a:xfrm>
          <a:prstGeom prst="rect">
            <a:avLst/>
          </a:prstGeom>
        </p:spPr>
        <p:txBody>
          <a:bodyPr wrap="square">
            <a:spAutoFit/>
          </a:bodyPr>
          <a:lstStyle/>
          <a:p>
            <a:pPr>
              <a:lnSpc>
                <a:spcPct val="120000"/>
              </a:lnSpc>
            </a:pPr>
            <a:r>
              <a:rPr lang="pl-PL" sz="1400" b="1" dirty="0" smtClean="0">
                <a:solidFill>
                  <a:srgbClr val="7F7F7F"/>
                </a:solidFill>
                <a:latin typeface="Fira Sans Light" panose="020B0403050000020004" pitchFamily="34" charset="0"/>
              </a:rPr>
              <a:t>Indywidualna odzież ochronna</a:t>
            </a:r>
          </a:p>
          <a:p>
            <a:pPr>
              <a:lnSpc>
                <a:spcPct val="120000"/>
              </a:lnSpc>
            </a:pPr>
            <a:r>
              <a:rPr lang="pl-PL" sz="1400" dirty="0">
                <a:solidFill>
                  <a:srgbClr val="7F7F7F"/>
                </a:solidFill>
                <a:latin typeface="Fira Sans Light" panose="020B0403050000020004" pitchFamily="34" charset="0"/>
              </a:rPr>
              <a:t>Pracownik wykonujący prace pod napięciem musi mieć założone rękawice izolujące (klasa „0”) przeznaczone do pracy przy wysokim napięciu. Rękawice muszą spełniać normę EN 60903. Na rękawice izolujące należy nałożyć skórzane rękawice ochronne chroniące przed uszkodzeniami mechanicznymi spełniające normy EN 420 i EN 388. </a:t>
            </a:r>
          </a:p>
        </p:txBody>
      </p:sp>
      <p:sp>
        <p:nvSpPr>
          <p:cNvPr id="7" name="Prostokąt 6"/>
          <p:cNvSpPr/>
          <p:nvPr/>
        </p:nvSpPr>
        <p:spPr>
          <a:xfrm>
            <a:off x="335279" y="3787696"/>
            <a:ext cx="6757036" cy="1643527"/>
          </a:xfrm>
          <a:prstGeom prst="rect">
            <a:avLst/>
          </a:prstGeom>
        </p:spPr>
        <p:txBody>
          <a:bodyPr wrap="square">
            <a:spAutoFit/>
          </a:bodyPr>
          <a:lstStyle/>
          <a:p>
            <a:pPr>
              <a:lnSpc>
                <a:spcPct val="120000"/>
              </a:lnSpc>
            </a:pPr>
            <a:r>
              <a:rPr lang="pl-PL" sz="1400" b="1" dirty="0" smtClean="0">
                <a:solidFill>
                  <a:srgbClr val="7F7F7F"/>
                </a:solidFill>
                <a:latin typeface="Fira Sans Light" panose="020B0403050000020004" pitchFamily="34" charset="0"/>
              </a:rPr>
              <a:t>Narzędzia</a:t>
            </a:r>
            <a:endParaRPr lang="pl-PL" sz="1400" b="1" dirty="0">
              <a:solidFill>
                <a:srgbClr val="7F7F7F"/>
              </a:solidFill>
              <a:latin typeface="Fira Sans Light" panose="020B0403050000020004" pitchFamily="34" charset="0"/>
            </a:endParaRPr>
          </a:p>
          <a:p>
            <a:pPr>
              <a:lnSpc>
                <a:spcPct val="150000"/>
              </a:lnSpc>
            </a:pPr>
            <a:r>
              <a:rPr lang="pl-PL" sz="1400" dirty="0" smtClean="0">
                <a:solidFill>
                  <a:srgbClr val="7F7F7F"/>
                </a:solidFill>
                <a:latin typeface="Fira Sans Light" panose="020B0403050000020004" pitchFamily="34" charset="0"/>
              </a:rPr>
              <a:t>Do </a:t>
            </a:r>
            <a:r>
              <a:rPr lang="pl-PL" sz="1400" dirty="0">
                <a:solidFill>
                  <a:srgbClr val="7F7F7F"/>
                </a:solidFill>
                <a:latin typeface="Fira Sans Light" panose="020B0403050000020004" pitchFamily="34" charset="0"/>
              </a:rPr>
              <a:t>obsługi urządzeń pod napięciem do 1000 V AC oraz 1500 V DC należy używać narzędzi wykonanych zgodnie z normą EN 60900. Każdorazowo przed użyciem należy wizualnie sprawdzić, czy narzędzia nie są uszkodzone. Pęknięcia, ubytki materiału, rysy i inne uszkodzenia eliminują je z użycia. </a:t>
            </a:r>
          </a:p>
        </p:txBody>
      </p:sp>
      <p:sp>
        <p:nvSpPr>
          <p:cNvPr id="8" name="Prostokąt 7"/>
          <p:cNvSpPr/>
          <p:nvPr/>
        </p:nvSpPr>
        <p:spPr>
          <a:xfrm>
            <a:off x="8964612" y="571176"/>
            <a:ext cx="2486025"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9" name="Obraz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6800" y="641026"/>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ole tekstowe 20"/>
          <p:cNvSpPr txBox="1">
            <a:spLocks noChangeArrowheads="1"/>
          </p:cNvSpPr>
          <p:nvPr/>
        </p:nvSpPr>
        <p:spPr bwMode="auto">
          <a:xfrm>
            <a:off x="9467851" y="545776"/>
            <a:ext cx="1757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Blip>
                <a:blip r:embed="rId5"/>
              </a:buBlip>
              <a:defRPr sz="1600">
                <a:solidFill>
                  <a:srgbClr val="5F5F5F"/>
                </a:solidFill>
                <a:latin typeface="Fira Sans" panose="020B0503050000020004" pitchFamily="34" charset="0"/>
                <a:ea typeface="Lato"/>
                <a:cs typeface="Lato"/>
              </a:defRPr>
            </a:lvl1pPr>
            <a:lvl2pPr marL="742950" indent="-285750">
              <a:lnSpc>
                <a:spcPct val="90000"/>
              </a:lnSpc>
              <a:spcBef>
                <a:spcPts val="500"/>
              </a:spcBef>
              <a:buBlip>
                <a:blip r:embed="rId5"/>
              </a:buBlip>
              <a:defRPr sz="1600">
                <a:solidFill>
                  <a:srgbClr val="5F5F5F"/>
                </a:solidFill>
                <a:latin typeface="Fira Sans" panose="020B0503050000020004" pitchFamily="34" charset="0"/>
                <a:ea typeface="Lato"/>
                <a:cs typeface="Lato"/>
              </a:defRPr>
            </a:lvl2pPr>
            <a:lvl3pPr marL="1143000" indent="-228600">
              <a:lnSpc>
                <a:spcPct val="90000"/>
              </a:lnSpc>
              <a:spcBef>
                <a:spcPts val="500"/>
              </a:spcBef>
              <a:buBlip>
                <a:blip r:embed="rId5"/>
              </a:buBlip>
              <a:defRPr sz="1600">
                <a:solidFill>
                  <a:srgbClr val="5F5F5F"/>
                </a:solidFill>
                <a:latin typeface="Fira Sans" panose="020B0503050000020004" pitchFamily="34" charset="0"/>
                <a:ea typeface="Lato"/>
                <a:cs typeface="Lato"/>
              </a:defRPr>
            </a:lvl3pPr>
            <a:lvl4pPr marL="1600200" indent="-228600">
              <a:lnSpc>
                <a:spcPct val="90000"/>
              </a:lnSpc>
              <a:spcBef>
                <a:spcPts val="500"/>
              </a:spcBef>
              <a:buBlip>
                <a:blip r:embed="rId5"/>
              </a:buBlip>
              <a:defRPr sz="1600">
                <a:solidFill>
                  <a:srgbClr val="5F5F5F"/>
                </a:solidFill>
                <a:latin typeface="Fira Sans" panose="020B0503050000020004" pitchFamily="34" charset="0"/>
                <a:ea typeface="Lato"/>
                <a:cs typeface="Lato"/>
              </a:defRPr>
            </a:lvl4pPr>
            <a:lvl5pPr marL="2057400" indent="-228600">
              <a:lnSpc>
                <a:spcPct val="90000"/>
              </a:lnSpc>
              <a:spcBef>
                <a:spcPts val="500"/>
              </a:spcBef>
              <a:buBlip>
                <a:blip r:embed="rId5"/>
              </a:buBlip>
              <a:defRPr sz="1600">
                <a:solidFill>
                  <a:srgbClr val="5F5F5F"/>
                </a:solidFill>
                <a:latin typeface="Fira Sans" panose="020B0503050000020004" pitchFamily="34" charset="0"/>
                <a:ea typeface="Lato"/>
                <a:cs typeface="Lato"/>
              </a:defRPr>
            </a:lvl5pPr>
            <a:lvl6pPr marL="25146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6pPr>
            <a:lvl7pPr marL="29718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7pPr>
            <a:lvl8pPr marL="34290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8pPr>
            <a:lvl9pPr marL="38862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9pPr>
          </a:lstStyle>
          <a:p>
            <a:pPr eaLnBrk="1" hangingPunct="1">
              <a:lnSpc>
                <a:spcPct val="100000"/>
              </a:lnSpc>
              <a:spcBef>
                <a:spcPct val="0"/>
              </a:spcBef>
              <a:buFontTx/>
              <a:buNone/>
            </a:pPr>
            <a:r>
              <a:rPr lang="pl-PL" altLang="pl-PL" sz="1400" b="1" dirty="0" smtClean="0">
                <a:solidFill>
                  <a:schemeClr val="bg1"/>
                </a:solidFill>
                <a:latin typeface="Fira Sans SemiBold" panose="020B0603050000020004" pitchFamily="34" charset="0"/>
              </a:rPr>
              <a:t>Bezpieczeństwo</a:t>
            </a:r>
            <a:endParaRPr lang="pl-PL" altLang="pl-PL" sz="1400" b="1" dirty="0">
              <a:solidFill>
                <a:schemeClr val="bg1"/>
              </a:solidFill>
              <a:latin typeface="Fira Sans SemiBold" panose="020B0603050000020004" pitchFamily="34" charset="0"/>
            </a:endParaRPr>
          </a:p>
        </p:txBody>
      </p:sp>
    </p:spTree>
    <p:extLst>
      <p:ext uri="{BB962C8B-B14F-4D97-AF65-F5344CB8AC3E}">
        <p14:creationId xmlns:p14="http://schemas.microsoft.com/office/powerpoint/2010/main" val="2287997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80975" y="1129010"/>
            <a:ext cx="8686800" cy="307777"/>
          </a:xfrm>
          <a:prstGeom prst="rect">
            <a:avLst/>
          </a:prstGeom>
        </p:spPr>
        <p:txBody>
          <a:bodyPr wrap="square">
            <a:spAutoFit/>
          </a:bodyPr>
          <a:lstStyle/>
          <a:p>
            <a:r>
              <a:rPr lang="pl-PL" sz="1400" b="1" dirty="0" smtClean="0">
                <a:solidFill>
                  <a:srgbClr val="7F7F7F"/>
                </a:solidFill>
                <a:latin typeface="Fira Sans Light" panose="020B0403050000020004" pitchFamily="34" charset="0"/>
              </a:rPr>
              <a:t>Zabezpieczenie </a:t>
            </a:r>
            <a:r>
              <a:rPr lang="pl-PL" sz="1400" b="1" dirty="0">
                <a:solidFill>
                  <a:srgbClr val="7F7F7F"/>
                </a:solidFill>
                <a:latin typeface="Fira Sans Light" panose="020B0403050000020004" pitchFamily="34" charset="0"/>
              </a:rPr>
              <a:t>pojazdu przed nieuprawnionymi osobami podczas pracy przy wysokim napięciu </a:t>
            </a:r>
          </a:p>
        </p:txBody>
      </p:sp>
      <p:sp>
        <p:nvSpPr>
          <p:cNvPr id="4" name="Prostokąt 3"/>
          <p:cNvSpPr/>
          <p:nvPr/>
        </p:nvSpPr>
        <p:spPr>
          <a:xfrm>
            <a:off x="180975" y="1646973"/>
            <a:ext cx="8515350" cy="609398"/>
          </a:xfrm>
          <a:prstGeom prst="rect">
            <a:avLst/>
          </a:prstGeom>
        </p:spPr>
        <p:txBody>
          <a:bodyPr wrap="square">
            <a:spAutoFit/>
          </a:bodyPr>
          <a:lstStyle/>
          <a:p>
            <a:pPr>
              <a:lnSpc>
                <a:spcPct val="120000"/>
              </a:lnSpc>
            </a:pPr>
            <a:r>
              <a:rPr lang="pl-PL" sz="1400" dirty="0" smtClean="0">
                <a:solidFill>
                  <a:srgbClr val="7F7F7F"/>
                </a:solidFill>
                <a:latin typeface="Fira Sans Light" panose="020B0403050000020004" pitchFamily="34" charset="0"/>
              </a:rPr>
              <a:t>Przed </a:t>
            </a:r>
            <a:r>
              <a:rPr lang="pl-PL" sz="1400" dirty="0">
                <a:solidFill>
                  <a:srgbClr val="7F7F7F"/>
                </a:solidFill>
                <a:latin typeface="Fira Sans Light" panose="020B0403050000020004" pitchFamily="34" charset="0"/>
              </a:rPr>
              <a:t>rozpoczęciem prac przy wysokim napięciu należy utworzyć strefę buforową chroniącą postronne osoby przed przypadkowym porażeniem prądem elektrycznym. </a:t>
            </a:r>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22881" y="1646973"/>
            <a:ext cx="6742710" cy="4892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Prostokąt 5"/>
          <p:cNvSpPr/>
          <p:nvPr/>
        </p:nvSpPr>
        <p:spPr>
          <a:xfrm>
            <a:off x="8964612" y="571176"/>
            <a:ext cx="2486025"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7" name="Obraz 1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26800" y="641026"/>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20"/>
          <p:cNvSpPr txBox="1">
            <a:spLocks noChangeArrowheads="1"/>
          </p:cNvSpPr>
          <p:nvPr/>
        </p:nvSpPr>
        <p:spPr bwMode="auto">
          <a:xfrm>
            <a:off x="9467851" y="545776"/>
            <a:ext cx="1757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Blip>
                <a:blip r:embed="rId4"/>
              </a:buBlip>
              <a:defRPr sz="1600">
                <a:solidFill>
                  <a:srgbClr val="5F5F5F"/>
                </a:solidFill>
                <a:latin typeface="Fira Sans" panose="020B0503050000020004" pitchFamily="34" charset="0"/>
                <a:ea typeface="Lato"/>
                <a:cs typeface="Lato"/>
              </a:defRPr>
            </a:lvl1pPr>
            <a:lvl2pPr marL="742950" indent="-285750">
              <a:lnSpc>
                <a:spcPct val="90000"/>
              </a:lnSpc>
              <a:spcBef>
                <a:spcPts val="500"/>
              </a:spcBef>
              <a:buBlip>
                <a:blip r:embed="rId4"/>
              </a:buBlip>
              <a:defRPr sz="1600">
                <a:solidFill>
                  <a:srgbClr val="5F5F5F"/>
                </a:solidFill>
                <a:latin typeface="Fira Sans" panose="020B0503050000020004" pitchFamily="34" charset="0"/>
                <a:ea typeface="Lato"/>
                <a:cs typeface="Lato"/>
              </a:defRPr>
            </a:lvl2pPr>
            <a:lvl3pPr marL="1143000" indent="-228600">
              <a:lnSpc>
                <a:spcPct val="90000"/>
              </a:lnSpc>
              <a:spcBef>
                <a:spcPts val="500"/>
              </a:spcBef>
              <a:buBlip>
                <a:blip r:embed="rId4"/>
              </a:buBlip>
              <a:defRPr sz="1600">
                <a:solidFill>
                  <a:srgbClr val="5F5F5F"/>
                </a:solidFill>
                <a:latin typeface="Fira Sans" panose="020B0503050000020004" pitchFamily="34" charset="0"/>
                <a:ea typeface="Lato"/>
                <a:cs typeface="Lato"/>
              </a:defRPr>
            </a:lvl3pPr>
            <a:lvl4pPr marL="1600200" indent="-228600">
              <a:lnSpc>
                <a:spcPct val="90000"/>
              </a:lnSpc>
              <a:spcBef>
                <a:spcPts val="500"/>
              </a:spcBef>
              <a:buBlip>
                <a:blip r:embed="rId4"/>
              </a:buBlip>
              <a:defRPr sz="1600">
                <a:solidFill>
                  <a:srgbClr val="5F5F5F"/>
                </a:solidFill>
                <a:latin typeface="Fira Sans" panose="020B0503050000020004" pitchFamily="34" charset="0"/>
                <a:ea typeface="Lato"/>
                <a:cs typeface="Lato"/>
              </a:defRPr>
            </a:lvl4pPr>
            <a:lvl5pPr marL="2057400" indent="-228600">
              <a:lnSpc>
                <a:spcPct val="90000"/>
              </a:lnSpc>
              <a:spcBef>
                <a:spcPts val="500"/>
              </a:spcBef>
              <a:buBlip>
                <a:blip r:embed="rId4"/>
              </a:buBlip>
              <a:defRPr sz="1600">
                <a:solidFill>
                  <a:srgbClr val="5F5F5F"/>
                </a:solidFill>
                <a:latin typeface="Fira Sans" panose="020B0503050000020004" pitchFamily="34" charset="0"/>
                <a:ea typeface="Lato"/>
                <a:cs typeface="Lato"/>
              </a:defRPr>
            </a:lvl5pPr>
            <a:lvl6pPr marL="2514600" indent="-228600" eaLnBrk="0" fontAlgn="base" hangingPunct="0">
              <a:lnSpc>
                <a:spcPct val="90000"/>
              </a:lnSpc>
              <a:spcBef>
                <a:spcPts val="500"/>
              </a:spcBef>
              <a:spcAft>
                <a:spcPct val="0"/>
              </a:spcAft>
              <a:buBlip>
                <a:blip r:embed="rId4"/>
              </a:buBlip>
              <a:defRPr sz="1600">
                <a:solidFill>
                  <a:srgbClr val="5F5F5F"/>
                </a:solidFill>
                <a:latin typeface="Fira Sans" panose="020B0503050000020004" pitchFamily="34" charset="0"/>
                <a:ea typeface="Lato"/>
                <a:cs typeface="Lato"/>
              </a:defRPr>
            </a:lvl6pPr>
            <a:lvl7pPr marL="2971800" indent="-228600" eaLnBrk="0" fontAlgn="base" hangingPunct="0">
              <a:lnSpc>
                <a:spcPct val="90000"/>
              </a:lnSpc>
              <a:spcBef>
                <a:spcPts val="500"/>
              </a:spcBef>
              <a:spcAft>
                <a:spcPct val="0"/>
              </a:spcAft>
              <a:buBlip>
                <a:blip r:embed="rId4"/>
              </a:buBlip>
              <a:defRPr sz="1600">
                <a:solidFill>
                  <a:srgbClr val="5F5F5F"/>
                </a:solidFill>
                <a:latin typeface="Fira Sans" panose="020B0503050000020004" pitchFamily="34" charset="0"/>
                <a:ea typeface="Lato"/>
                <a:cs typeface="Lato"/>
              </a:defRPr>
            </a:lvl7pPr>
            <a:lvl8pPr marL="3429000" indent="-228600" eaLnBrk="0" fontAlgn="base" hangingPunct="0">
              <a:lnSpc>
                <a:spcPct val="90000"/>
              </a:lnSpc>
              <a:spcBef>
                <a:spcPts val="500"/>
              </a:spcBef>
              <a:spcAft>
                <a:spcPct val="0"/>
              </a:spcAft>
              <a:buBlip>
                <a:blip r:embed="rId4"/>
              </a:buBlip>
              <a:defRPr sz="1600">
                <a:solidFill>
                  <a:srgbClr val="5F5F5F"/>
                </a:solidFill>
                <a:latin typeface="Fira Sans" panose="020B0503050000020004" pitchFamily="34" charset="0"/>
                <a:ea typeface="Lato"/>
                <a:cs typeface="Lato"/>
              </a:defRPr>
            </a:lvl8pPr>
            <a:lvl9pPr marL="3886200" indent="-228600" eaLnBrk="0" fontAlgn="base" hangingPunct="0">
              <a:lnSpc>
                <a:spcPct val="90000"/>
              </a:lnSpc>
              <a:spcBef>
                <a:spcPts val="500"/>
              </a:spcBef>
              <a:spcAft>
                <a:spcPct val="0"/>
              </a:spcAft>
              <a:buBlip>
                <a:blip r:embed="rId4"/>
              </a:buBlip>
              <a:defRPr sz="1600">
                <a:solidFill>
                  <a:srgbClr val="5F5F5F"/>
                </a:solidFill>
                <a:latin typeface="Fira Sans" panose="020B0503050000020004" pitchFamily="34" charset="0"/>
                <a:ea typeface="Lato"/>
                <a:cs typeface="Lato"/>
              </a:defRPr>
            </a:lvl9pPr>
          </a:lstStyle>
          <a:p>
            <a:pPr eaLnBrk="1" hangingPunct="1">
              <a:lnSpc>
                <a:spcPct val="100000"/>
              </a:lnSpc>
              <a:spcBef>
                <a:spcPct val="0"/>
              </a:spcBef>
              <a:buFontTx/>
              <a:buNone/>
            </a:pPr>
            <a:r>
              <a:rPr lang="pl-PL" altLang="pl-PL" sz="1400" b="1" dirty="0" smtClean="0">
                <a:solidFill>
                  <a:schemeClr val="bg1"/>
                </a:solidFill>
                <a:latin typeface="Fira Sans SemiBold" panose="020B0603050000020004" pitchFamily="34" charset="0"/>
              </a:rPr>
              <a:t>Bezpieczeństwo</a:t>
            </a:r>
            <a:endParaRPr lang="pl-PL" altLang="pl-PL" sz="1400" b="1" dirty="0">
              <a:solidFill>
                <a:schemeClr val="bg1"/>
              </a:solidFill>
              <a:latin typeface="Fira Sans SemiBold" panose="020B0603050000020004" pitchFamily="34" charset="0"/>
            </a:endParaRPr>
          </a:p>
        </p:txBody>
      </p:sp>
    </p:spTree>
    <p:extLst>
      <p:ext uri="{BB962C8B-B14F-4D97-AF65-F5344CB8AC3E}">
        <p14:creationId xmlns:p14="http://schemas.microsoft.com/office/powerpoint/2010/main" val="1110794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81225" y="2044460"/>
            <a:ext cx="11693832" cy="3811802"/>
          </a:xfrm>
          <a:prstGeom prst="rect">
            <a:avLst/>
          </a:prstGeom>
          <a:solidFill>
            <a:srgbClr val="8CC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ymbol zastępczy tekstu 3"/>
          <p:cNvSpPr>
            <a:spLocks noGrp="1"/>
          </p:cNvSpPr>
          <p:nvPr>
            <p:ph type="body" sz="quarter" idx="13"/>
          </p:nvPr>
        </p:nvSpPr>
        <p:spPr bwMode="auto">
          <a:xfrm>
            <a:off x="314960" y="2267694"/>
            <a:ext cx="11624733" cy="4590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20000"/>
              </a:lnSpc>
            </a:pPr>
            <a:r>
              <a:rPr lang="pl-PL" altLang="pl-PL" sz="1600" dirty="0" smtClean="0">
                <a:solidFill>
                  <a:schemeClr val="bg1"/>
                </a:solidFill>
                <a:latin typeface="Fira Sans" panose="020B0503050000020004" pitchFamily="34" charset="0"/>
              </a:rPr>
              <a:t>Data i miejsce szkolenia	&gt; </a:t>
            </a:r>
            <a:r>
              <a:rPr lang="pl-PL" sz="1600" dirty="0" smtClean="0">
                <a:solidFill>
                  <a:schemeClr val="bg1"/>
                </a:solidFill>
                <a:latin typeface="Fira Sans" panose="020B0503050000020004" pitchFamily="34" charset="0"/>
              </a:rPr>
              <a:t>15.03. – 16.03.2018, Sosnowiec</a:t>
            </a:r>
            <a:endParaRPr lang="pl-PL" sz="1600" dirty="0" smtClean="0">
              <a:solidFill>
                <a:schemeClr val="bg1"/>
              </a:solidFill>
              <a:latin typeface="Fira Sans" panose="020B0503050000020004" pitchFamily="34" charset="0"/>
            </a:endParaRPr>
          </a:p>
          <a:p>
            <a:pPr>
              <a:lnSpc>
                <a:spcPct val="120000"/>
              </a:lnSpc>
            </a:pPr>
            <a:r>
              <a:rPr lang="pl-PL" altLang="pl-PL" sz="1600" dirty="0" smtClean="0">
                <a:solidFill>
                  <a:schemeClr val="bg1"/>
                </a:solidFill>
                <a:latin typeface="Fira Sans" panose="020B0503050000020004" pitchFamily="34" charset="0"/>
              </a:rPr>
              <a:t>Zakres </a:t>
            </a:r>
            <a:r>
              <a:rPr lang="pl-PL" altLang="pl-PL" sz="1600" dirty="0">
                <a:solidFill>
                  <a:schemeClr val="bg1"/>
                </a:solidFill>
                <a:latin typeface="Fira Sans" panose="020B0503050000020004" pitchFamily="34" charset="0"/>
              </a:rPr>
              <a:t>szkolenia</a:t>
            </a:r>
            <a:r>
              <a:rPr lang="pl-PL" altLang="pl-PL" sz="1600" dirty="0" smtClean="0">
                <a:solidFill>
                  <a:schemeClr val="bg1"/>
                </a:solidFill>
                <a:latin typeface="Fira Sans" panose="020B0503050000020004" pitchFamily="34" charset="0"/>
              </a:rPr>
              <a:t>		</a:t>
            </a:r>
            <a:r>
              <a:rPr lang="pl-PL" altLang="pl-PL" sz="1600" dirty="0">
                <a:solidFill>
                  <a:schemeClr val="bg1"/>
                </a:solidFill>
                <a:latin typeface="Fira Sans" panose="020B0503050000020004" pitchFamily="34" charset="0"/>
              </a:rPr>
              <a:t>&gt;</a:t>
            </a:r>
            <a:r>
              <a:rPr lang="pl-PL" altLang="pl-PL" sz="1600" dirty="0" smtClean="0">
                <a:solidFill>
                  <a:schemeClr val="bg1"/>
                </a:solidFill>
                <a:latin typeface="Fira Sans" panose="020B0503050000020004" pitchFamily="34" charset="0"/>
              </a:rPr>
              <a:t> </a:t>
            </a:r>
            <a:r>
              <a:rPr lang="pl-PL" altLang="pl-PL" sz="1600" b="1" dirty="0" smtClean="0">
                <a:solidFill>
                  <a:schemeClr val="bg1"/>
                </a:solidFill>
                <a:latin typeface="Fira Sans" panose="020B0503050000020004" pitchFamily="34" charset="0"/>
              </a:rPr>
              <a:t>nowy Urbino 12 </a:t>
            </a:r>
            <a:r>
              <a:rPr lang="pl-PL" altLang="pl-PL" sz="1600" b="1" dirty="0" err="1" smtClean="0">
                <a:solidFill>
                  <a:schemeClr val="bg1"/>
                </a:solidFill>
                <a:latin typeface="Fira Sans" panose="020B0503050000020004" pitchFamily="34" charset="0"/>
              </a:rPr>
              <a:t>electric</a:t>
            </a:r>
            <a:endParaRPr lang="pl-PL" altLang="pl-PL" sz="1600" b="1" dirty="0" smtClean="0">
              <a:solidFill>
                <a:schemeClr val="bg1"/>
              </a:solidFill>
              <a:latin typeface="Fira Sans" panose="020B0503050000020004" pitchFamily="34" charset="0"/>
            </a:endParaRPr>
          </a:p>
          <a:p>
            <a:pPr>
              <a:lnSpc>
                <a:spcPct val="120000"/>
              </a:lnSpc>
            </a:pPr>
            <a:r>
              <a:rPr lang="pl-PL" sz="1600" dirty="0" smtClean="0">
                <a:solidFill>
                  <a:schemeClr val="bg1"/>
                </a:solidFill>
                <a:latin typeface="Fira Sans" panose="020B0503050000020004" pitchFamily="34" charset="0"/>
              </a:rPr>
              <a:t>Szkoleniowiec		</a:t>
            </a:r>
            <a:endParaRPr lang="pl-PL" altLang="pl-PL" sz="1600" dirty="0" smtClean="0">
              <a:solidFill>
                <a:schemeClr val="bg1"/>
              </a:solidFill>
              <a:latin typeface="Fira Sans" panose="020B0503050000020004" pitchFamily="34" charset="0"/>
            </a:endParaRPr>
          </a:p>
        </p:txBody>
      </p:sp>
      <p:pic>
        <p:nvPicPr>
          <p:cNvPr id="5" name="Picture 2" descr="\\Solaris_pl\bolechowo\Marketing\WSPOLNY\GRAFICZNE\logo produktowe\NOWE logo produktowe\urbino_electri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42889" y="550157"/>
            <a:ext cx="4212992" cy="433254"/>
          </a:xfrm>
          <a:prstGeom prst="rect">
            <a:avLst/>
          </a:prstGeom>
          <a:noFill/>
          <a:extLst>
            <a:ext uri="{909E8E84-426E-40DD-AFC4-6F175D3DCCD1}">
              <a14:hiddenFill xmlns:a14="http://schemas.microsoft.com/office/drawing/2010/main">
                <a:solidFill>
                  <a:srgbClr val="FFFFFF"/>
                </a:solidFill>
              </a14:hiddenFill>
            </a:ext>
          </a:extLst>
        </p:spPr>
      </p:pic>
      <p:sp>
        <p:nvSpPr>
          <p:cNvPr id="9" name="Prostokąt 8"/>
          <p:cNvSpPr/>
          <p:nvPr/>
        </p:nvSpPr>
        <p:spPr>
          <a:xfrm>
            <a:off x="-1" y="1323975"/>
            <a:ext cx="1276809" cy="282575"/>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10" name="pole tekstowe 48"/>
          <p:cNvSpPr txBox="1">
            <a:spLocks noChangeArrowheads="1"/>
          </p:cNvSpPr>
          <p:nvPr/>
        </p:nvSpPr>
        <p:spPr bwMode="auto">
          <a:xfrm>
            <a:off x="314960" y="1303338"/>
            <a:ext cx="87714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1600" b="1" dirty="0" smtClean="0">
                <a:solidFill>
                  <a:schemeClr val="bg1"/>
                </a:solidFill>
                <a:latin typeface="Fira Sans SemiBold" panose="020B0603050000020004" pitchFamily="34" charset="0"/>
              </a:rPr>
              <a:t>Wstęp</a:t>
            </a:r>
            <a:endParaRPr lang="pl-PL" altLang="pl-PL" sz="1600" b="1" dirty="0">
              <a:solidFill>
                <a:schemeClr val="bg1"/>
              </a:solidFill>
              <a:latin typeface="Fira Sans SemiBold" panose="020B0603050000020004" pitchFamily="34" charset="0"/>
            </a:endParaRPr>
          </a:p>
        </p:txBody>
      </p:sp>
      <p:pic>
        <p:nvPicPr>
          <p:cNvPr id="11" name="Obraz 4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9390" y="1400175"/>
            <a:ext cx="82550"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Obraz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4750" y="3267789"/>
            <a:ext cx="7643763" cy="2411395"/>
          </a:xfrm>
          <a:prstGeom prst="rect">
            <a:avLst/>
          </a:prstGeom>
        </p:spPr>
      </p:pic>
      <p:pic>
        <p:nvPicPr>
          <p:cNvPr id="307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r="72430" b="16110"/>
          <a:stretch/>
        </p:blipFill>
        <p:spPr bwMode="auto">
          <a:xfrm>
            <a:off x="3104750" y="3267789"/>
            <a:ext cx="1544888" cy="2031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rostokąt 2"/>
          <p:cNvSpPr/>
          <p:nvPr/>
        </p:nvSpPr>
        <p:spPr>
          <a:xfrm>
            <a:off x="4649639" y="3267789"/>
            <a:ext cx="3712042" cy="1944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dirty="0" smtClean="0">
                <a:solidFill>
                  <a:schemeClr val="accent1"/>
                </a:solidFill>
              </a:rPr>
              <a:t>Błażej Pacholski</a:t>
            </a:r>
            <a:br>
              <a:rPr lang="pl-PL" dirty="0" smtClean="0">
                <a:solidFill>
                  <a:schemeClr val="accent1"/>
                </a:solidFill>
              </a:rPr>
            </a:br>
            <a:r>
              <a:rPr lang="pl-PL" sz="1200" i="1" dirty="0" smtClean="0">
                <a:solidFill>
                  <a:schemeClr val="bg1">
                    <a:lumMod val="50000"/>
                  </a:schemeClr>
                </a:solidFill>
              </a:rPr>
              <a:t>Starszy Specjalista ds. Szkoleń Technicznych</a:t>
            </a:r>
          </a:p>
          <a:p>
            <a:endParaRPr lang="pl-PL" sz="1200" i="1" dirty="0">
              <a:solidFill>
                <a:schemeClr val="bg1">
                  <a:lumMod val="50000"/>
                </a:schemeClr>
              </a:solidFill>
            </a:endParaRPr>
          </a:p>
          <a:p>
            <a:r>
              <a:rPr lang="pl-PL" sz="1200" i="1" dirty="0" smtClean="0">
                <a:solidFill>
                  <a:schemeClr val="bg1">
                    <a:lumMod val="50000"/>
                  </a:schemeClr>
                </a:solidFill>
              </a:rPr>
              <a:t>	tel.: +48 61 667 2641</a:t>
            </a:r>
          </a:p>
          <a:p>
            <a:r>
              <a:rPr lang="pl-PL" sz="1200" i="1" dirty="0" smtClean="0">
                <a:solidFill>
                  <a:schemeClr val="bg1">
                    <a:lumMod val="50000"/>
                  </a:schemeClr>
                </a:solidFill>
              </a:rPr>
              <a:t>	</a:t>
            </a:r>
          </a:p>
          <a:p>
            <a:r>
              <a:rPr lang="pl-PL" sz="1200" i="1" dirty="0">
                <a:solidFill>
                  <a:schemeClr val="bg1">
                    <a:lumMod val="50000"/>
                  </a:schemeClr>
                </a:solidFill>
              </a:rPr>
              <a:t>	</a:t>
            </a:r>
            <a:r>
              <a:rPr lang="pl-PL" sz="1200" i="1" dirty="0" smtClean="0">
                <a:solidFill>
                  <a:schemeClr val="bg1">
                    <a:lumMod val="50000"/>
                  </a:schemeClr>
                </a:solidFill>
              </a:rPr>
              <a:t>tel. kom.: +48 691 959 584</a:t>
            </a:r>
          </a:p>
          <a:p>
            <a:endParaRPr lang="pl-PL" sz="1200" i="1" dirty="0">
              <a:solidFill>
                <a:schemeClr val="bg1">
                  <a:lumMod val="50000"/>
                </a:schemeClr>
              </a:solidFill>
            </a:endParaRPr>
          </a:p>
          <a:p>
            <a:r>
              <a:rPr lang="pl-PL" sz="1200" i="1" dirty="0" smtClean="0">
                <a:solidFill>
                  <a:schemeClr val="bg1">
                    <a:lumMod val="50000"/>
                  </a:schemeClr>
                </a:solidFill>
              </a:rPr>
              <a:t>	blazej.pacholski@solarisbus.com</a:t>
            </a:r>
            <a:endParaRPr lang="pl-PL" dirty="0">
              <a:solidFill>
                <a:schemeClr val="accent1"/>
              </a:solidFill>
            </a:endParaRPr>
          </a:p>
        </p:txBody>
      </p:sp>
      <p:pic>
        <p:nvPicPr>
          <p:cNvPr id="3075" name="Picture 3" descr="C:\Users\pacholski_b\AppData\Local\Microsoft\Windows\Temporary Internet Files\Content.IE5\HO4F963S\High-contrast-emblem-mail.svg[1].png"/>
          <p:cNvPicPr>
            <a:picLocks noChangeAspect="1" noChangeArrowheads="1"/>
          </p:cNvPicPr>
          <p:nvPr/>
        </p:nvPicPr>
        <p:blipFill>
          <a:blip r:embed="rId6"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90440" y="4781550"/>
            <a:ext cx="303530" cy="30353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pacholski_b\AppData\Local\Microsoft\Windows\Temporary Internet Files\Content.IE5\T1IX57X4\phone-1332800_960_720[1].png"/>
          <p:cNvPicPr>
            <a:picLocks noChangeAspect="1" noChangeArrowheads="1"/>
          </p:cNvPicPr>
          <p:nvPr/>
        </p:nvPicPr>
        <p:blipFill>
          <a:blip r:embed="rId7"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61230" y="4069741"/>
            <a:ext cx="332740" cy="33274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pacholski_b\AppData\Local\Microsoft\Windows\Temporary Internet Files\Content.IE5\W1SRZTPI\phone-1586126_960_720[1].png"/>
          <p:cNvPicPr>
            <a:picLocks noChangeAspect="1" noChangeArrowheads="1"/>
          </p:cNvPicPr>
          <p:nvPr/>
        </p:nvPicPr>
        <p:blipFill>
          <a:blip r:embed="rId8"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15924" y="4443121"/>
            <a:ext cx="223351" cy="31593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 NIE USUWAĆ - KOPIA 2013\--=Schulungen=--\@2017@\10_LAT_DST\logo szkolenia - silver - bez tła.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045977" y="3551767"/>
            <a:ext cx="1303407" cy="1843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2661604"/>
      </p:ext>
    </p:extLst>
  </p:cSld>
  <p:clrMapOvr>
    <a:masterClrMapping/>
  </p:clrMapOvr>
  <p:transition spd="slow">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42874" y="1022648"/>
            <a:ext cx="6829425" cy="646331"/>
          </a:xfrm>
          <a:prstGeom prst="rect">
            <a:avLst/>
          </a:prstGeom>
        </p:spPr>
        <p:txBody>
          <a:bodyPr wrap="square">
            <a:spAutoFit/>
          </a:bodyPr>
          <a:lstStyle/>
          <a:p>
            <a:endParaRPr lang="pl-PL" dirty="0">
              <a:latin typeface="Fira Sans Light" panose="020B0403050000020004" pitchFamily="34" charset="0"/>
            </a:endParaRPr>
          </a:p>
          <a:p>
            <a:r>
              <a:rPr lang="pl-PL" dirty="0">
                <a:latin typeface="Fira Sans Light" panose="020B0403050000020004" pitchFamily="34" charset="0"/>
              </a:rPr>
              <a:t> </a:t>
            </a:r>
            <a:r>
              <a:rPr lang="pl-PL" sz="1400" b="1" dirty="0" smtClean="0">
                <a:solidFill>
                  <a:srgbClr val="7F7F7F"/>
                </a:solidFill>
                <a:latin typeface="Fira Sans Light" panose="020B0403050000020004" pitchFamily="34" charset="0"/>
              </a:rPr>
              <a:t>Postępowanie przy wyłączaniu wysokiego napięcia</a:t>
            </a:r>
            <a:endParaRPr lang="pl-PL" sz="1400" b="1" dirty="0">
              <a:solidFill>
                <a:srgbClr val="7F7F7F"/>
              </a:solidFill>
              <a:latin typeface="Fira Sans Light" panose="020B0403050000020004" pitchFamily="34" charset="0"/>
            </a:endParaRPr>
          </a:p>
        </p:txBody>
      </p:sp>
      <p:sp>
        <p:nvSpPr>
          <p:cNvPr id="4" name="Prostokąt 3"/>
          <p:cNvSpPr/>
          <p:nvPr/>
        </p:nvSpPr>
        <p:spPr>
          <a:xfrm>
            <a:off x="3939090" y="2821623"/>
            <a:ext cx="7318190" cy="1902059"/>
          </a:xfrm>
          <a:prstGeom prst="rect">
            <a:avLst/>
          </a:prstGeom>
        </p:spPr>
        <p:txBody>
          <a:bodyPr wrap="square">
            <a:spAutoFit/>
          </a:bodyPr>
          <a:lstStyle/>
          <a:p>
            <a:pPr>
              <a:lnSpc>
                <a:spcPct val="120000"/>
              </a:lnSpc>
            </a:pPr>
            <a:endParaRPr lang="pl-PL" sz="1400" dirty="0">
              <a:solidFill>
                <a:srgbClr val="7F7F7F"/>
              </a:solidFill>
              <a:latin typeface="Fira Sans Light" panose="020B0403050000020004" pitchFamily="34" charset="0"/>
            </a:endParaRPr>
          </a:p>
          <a:p>
            <a:pPr>
              <a:lnSpc>
                <a:spcPct val="120000"/>
              </a:lnSpc>
            </a:pPr>
            <a:r>
              <a:rPr lang="pl-PL" sz="1400" dirty="0" smtClean="0">
                <a:solidFill>
                  <a:srgbClr val="7F7F7F"/>
                </a:solidFill>
                <a:latin typeface="Fira Sans Light" panose="020B0403050000020004" pitchFamily="34" charset="0"/>
              </a:rPr>
              <a:t>- zatrzymać pojazd </a:t>
            </a:r>
            <a:endParaRPr lang="pl-PL" sz="1400" dirty="0">
              <a:solidFill>
                <a:srgbClr val="7F7F7F"/>
              </a:solidFill>
              <a:latin typeface="Fira Sans Light" panose="020B0403050000020004" pitchFamily="34" charset="0"/>
            </a:endParaRPr>
          </a:p>
          <a:p>
            <a:pPr>
              <a:lnSpc>
                <a:spcPct val="120000"/>
              </a:lnSpc>
            </a:pPr>
            <a:r>
              <a:rPr lang="pl-PL" sz="1400" dirty="0">
                <a:solidFill>
                  <a:srgbClr val="7F7F7F"/>
                </a:solidFill>
                <a:latin typeface="Fira Sans Light" panose="020B0403050000020004" pitchFamily="34" charset="0"/>
              </a:rPr>
              <a:t>- </a:t>
            </a:r>
            <a:r>
              <a:rPr lang="pl-PL" sz="1400" dirty="0" smtClean="0">
                <a:solidFill>
                  <a:srgbClr val="7F7F7F"/>
                </a:solidFill>
                <a:latin typeface="Fira Sans Light" panose="020B0403050000020004" pitchFamily="34" charset="0"/>
              </a:rPr>
              <a:t>załączyć hamulec postojowy</a:t>
            </a:r>
            <a:endParaRPr lang="pl-PL" sz="1400" dirty="0">
              <a:solidFill>
                <a:srgbClr val="7F7F7F"/>
              </a:solidFill>
              <a:latin typeface="Fira Sans Light" panose="020B0403050000020004" pitchFamily="34" charset="0"/>
            </a:endParaRPr>
          </a:p>
          <a:p>
            <a:pPr marL="88900" indent="-88900">
              <a:lnSpc>
                <a:spcPct val="120000"/>
              </a:lnSpc>
              <a:tabLst>
                <a:tab pos="88900" algn="l"/>
              </a:tabLst>
            </a:pPr>
            <a:r>
              <a:rPr lang="pl-PL" sz="1400" dirty="0" smtClean="0">
                <a:solidFill>
                  <a:srgbClr val="7F7F7F"/>
                </a:solidFill>
                <a:latin typeface="Fira Sans Light" panose="020B0403050000020004" pitchFamily="34" charset="0"/>
              </a:rPr>
              <a:t>- wyłączyć zapłon, wyjąć kluczyk ze stacyjki i zabezpieczyć przed dostępem  osób trzecich</a:t>
            </a:r>
          </a:p>
          <a:p>
            <a:pPr>
              <a:lnSpc>
                <a:spcPct val="120000"/>
              </a:lnSpc>
              <a:tabLst>
                <a:tab pos="88900" algn="l"/>
              </a:tabLst>
            </a:pPr>
            <a:r>
              <a:rPr lang="pl-PL" sz="1400" dirty="0" smtClean="0">
                <a:solidFill>
                  <a:srgbClr val="7F7F7F"/>
                </a:solidFill>
                <a:latin typeface="Fira Sans Light" panose="020B0403050000020004" pitchFamily="34" charset="0"/>
              </a:rPr>
              <a:t>- upewnić się, że autobus jest odłączyć od zewnętrznego źródła zasilania</a:t>
            </a:r>
          </a:p>
          <a:p>
            <a:pPr marL="88900" indent="-88900">
              <a:lnSpc>
                <a:spcPct val="120000"/>
              </a:lnSpc>
              <a:tabLst>
                <a:tab pos="88900" algn="l"/>
              </a:tabLst>
            </a:pPr>
            <a:r>
              <a:rPr lang="pl-PL" sz="1400" dirty="0" smtClean="0">
                <a:solidFill>
                  <a:srgbClr val="7F7F7F"/>
                </a:solidFill>
                <a:latin typeface="Fira Sans Light" panose="020B0403050000020004" pitchFamily="34" charset="0"/>
              </a:rPr>
              <a:t>- odłączyć baterie trakcyjne i urządzenia MEDCOM wyłącznikiem wysokiego napięcia umieszczonym w kabinie kierowcy i zabezpieczyć przed ponownym uruchomieniem</a:t>
            </a:r>
            <a:endParaRPr lang="de-DE" sz="1400" dirty="0">
              <a:latin typeface="Fira Sans Light" panose="020B0403050000020004" pitchFamily="34" charset="0"/>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2943" y="1524000"/>
            <a:ext cx="1547694" cy="1988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646" y="2621598"/>
            <a:ext cx="3438525" cy="336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Prostokąt 7"/>
          <p:cNvSpPr/>
          <p:nvPr/>
        </p:nvSpPr>
        <p:spPr>
          <a:xfrm>
            <a:off x="8964612" y="571176"/>
            <a:ext cx="2486025"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9" name="Obraz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6800" y="641026"/>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ole tekstowe 20"/>
          <p:cNvSpPr txBox="1">
            <a:spLocks noChangeArrowheads="1"/>
          </p:cNvSpPr>
          <p:nvPr/>
        </p:nvSpPr>
        <p:spPr bwMode="auto">
          <a:xfrm>
            <a:off x="9467851" y="545776"/>
            <a:ext cx="1757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Blip>
                <a:blip r:embed="rId5"/>
              </a:buBlip>
              <a:defRPr sz="1600">
                <a:solidFill>
                  <a:srgbClr val="5F5F5F"/>
                </a:solidFill>
                <a:latin typeface="Fira Sans" panose="020B0503050000020004" pitchFamily="34" charset="0"/>
                <a:ea typeface="Lato"/>
                <a:cs typeface="Lato"/>
              </a:defRPr>
            </a:lvl1pPr>
            <a:lvl2pPr marL="742950" indent="-285750">
              <a:lnSpc>
                <a:spcPct val="90000"/>
              </a:lnSpc>
              <a:spcBef>
                <a:spcPts val="500"/>
              </a:spcBef>
              <a:buBlip>
                <a:blip r:embed="rId5"/>
              </a:buBlip>
              <a:defRPr sz="1600">
                <a:solidFill>
                  <a:srgbClr val="5F5F5F"/>
                </a:solidFill>
                <a:latin typeface="Fira Sans" panose="020B0503050000020004" pitchFamily="34" charset="0"/>
                <a:ea typeface="Lato"/>
                <a:cs typeface="Lato"/>
              </a:defRPr>
            </a:lvl2pPr>
            <a:lvl3pPr marL="1143000" indent="-228600">
              <a:lnSpc>
                <a:spcPct val="90000"/>
              </a:lnSpc>
              <a:spcBef>
                <a:spcPts val="500"/>
              </a:spcBef>
              <a:buBlip>
                <a:blip r:embed="rId5"/>
              </a:buBlip>
              <a:defRPr sz="1600">
                <a:solidFill>
                  <a:srgbClr val="5F5F5F"/>
                </a:solidFill>
                <a:latin typeface="Fira Sans" panose="020B0503050000020004" pitchFamily="34" charset="0"/>
                <a:ea typeface="Lato"/>
                <a:cs typeface="Lato"/>
              </a:defRPr>
            </a:lvl3pPr>
            <a:lvl4pPr marL="1600200" indent="-228600">
              <a:lnSpc>
                <a:spcPct val="90000"/>
              </a:lnSpc>
              <a:spcBef>
                <a:spcPts val="500"/>
              </a:spcBef>
              <a:buBlip>
                <a:blip r:embed="rId5"/>
              </a:buBlip>
              <a:defRPr sz="1600">
                <a:solidFill>
                  <a:srgbClr val="5F5F5F"/>
                </a:solidFill>
                <a:latin typeface="Fira Sans" panose="020B0503050000020004" pitchFamily="34" charset="0"/>
                <a:ea typeface="Lato"/>
                <a:cs typeface="Lato"/>
              </a:defRPr>
            </a:lvl4pPr>
            <a:lvl5pPr marL="2057400" indent="-228600">
              <a:lnSpc>
                <a:spcPct val="90000"/>
              </a:lnSpc>
              <a:spcBef>
                <a:spcPts val="500"/>
              </a:spcBef>
              <a:buBlip>
                <a:blip r:embed="rId5"/>
              </a:buBlip>
              <a:defRPr sz="1600">
                <a:solidFill>
                  <a:srgbClr val="5F5F5F"/>
                </a:solidFill>
                <a:latin typeface="Fira Sans" panose="020B0503050000020004" pitchFamily="34" charset="0"/>
                <a:ea typeface="Lato"/>
                <a:cs typeface="Lato"/>
              </a:defRPr>
            </a:lvl5pPr>
            <a:lvl6pPr marL="25146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6pPr>
            <a:lvl7pPr marL="29718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7pPr>
            <a:lvl8pPr marL="34290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8pPr>
            <a:lvl9pPr marL="38862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9pPr>
          </a:lstStyle>
          <a:p>
            <a:pPr eaLnBrk="1" hangingPunct="1">
              <a:lnSpc>
                <a:spcPct val="100000"/>
              </a:lnSpc>
              <a:spcBef>
                <a:spcPct val="0"/>
              </a:spcBef>
              <a:buFontTx/>
              <a:buNone/>
            </a:pPr>
            <a:r>
              <a:rPr lang="pl-PL" altLang="pl-PL" sz="1400" b="1" dirty="0" smtClean="0">
                <a:solidFill>
                  <a:schemeClr val="bg1"/>
                </a:solidFill>
                <a:latin typeface="Fira Sans SemiBold" panose="020B0603050000020004" pitchFamily="34" charset="0"/>
              </a:rPr>
              <a:t>Bezpieczeństwo</a:t>
            </a:r>
            <a:endParaRPr lang="pl-PL" altLang="pl-PL" sz="1400" b="1" dirty="0">
              <a:solidFill>
                <a:schemeClr val="bg1"/>
              </a:solidFill>
              <a:latin typeface="Fira Sans SemiBold" panose="020B0603050000020004" pitchFamily="34" charset="0"/>
            </a:endParaRPr>
          </a:p>
        </p:txBody>
      </p:sp>
    </p:spTree>
    <p:extLst>
      <p:ext uri="{BB962C8B-B14F-4D97-AF65-F5344CB8AC3E}">
        <p14:creationId xmlns:p14="http://schemas.microsoft.com/office/powerpoint/2010/main" val="81470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285750" y="1223486"/>
            <a:ext cx="6599144" cy="659283"/>
          </a:xfrm>
          <a:prstGeom prst="rect">
            <a:avLst/>
          </a:prstGeom>
        </p:spPr>
        <p:txBody>
          <a:bodyPr wrap="square">
            <a:spAutoFit/>
          </a:bodyPr>
          <a:lstStyle/>
          <a:p>
            <a:endParaRPr lang="pl-PL" dirty="0">
              <a:latin typeface="Fira Sans Light" panose="020B0403050000020004" pitchFamily="34" charset="0"/>
            </a:endParaRPr>
          </a:p>
          <a:p>
            <a:pPr>
              <a:lnSpc>
                <a:spcPct val="150000"/>
              </a:lnSpc>
            </a:pPr>
            <a:r>
              <a:rPr lang="pl-PL" sz="1400" dirty="0" smtClean="0">
                <a:solidFill>
                  <a:srgbClr val="7F7F7F"/>
                </a:solidFill>
                <a:latin typeface="Fira Sans Light" panose="020B0403050000020004" pitchFamily="34" charset="0"/>
              </a:rPr>
              <a:t>Na wyłączniku umieścić informację z nazwiskiem osoby oraz datą  odłączenia.</a:t>
            </a:r>
            <a:endParaRPr lang="de-DE" sz="1400" dirty="0">
              <a:latin typeface="Fira Sans Light" panose="020B0403050000020004"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510" y="2153424"/>
            <a:ext cx="2142490" cy="3228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4894" y="5701721"/>
            <a:ext cx="4714875"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rostokąt 6"/>
          <p:cNvSpPr/>
          <p:nvPr/>
        </p:nvSpPr>
        <p:spPr>
          <a:xfrm>
            <a:off x="8964612" y="571176"/>
            <a:ext cx="2486025"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latin typeface="Fira Sans Light" panose="020B0403050000020004" pitchFamily="34" charset="0"/>
            </a:endParaRPr>
          </a:p>
        </p:txBody>
      </p:sp>
      <p:pic>
        <p:nvPicPr>
          <p:cNvPr id="8" name="Obraz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6800" y="641026"/>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ole tekstowe 20"/>
          <p:cNvSpPr txBox="1">
            <a:spLocks noChangeArrowheads="1"/>
          </p:cNvSpPr>
          <p:nvPr/>
        </p:nvSpPr>
        <p:spPr bwMode="auto">
          <a:xfrm>
            <a:off x="9467851" y="545776"/>
            <a:ext cx="1757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Blip>
                <a:blip r:embed="rId5"/>
              </a:buBlip>
              <a:defRPr sz="1600">
                <a:solidFill>
                  <a:srgbClr val="5F5F5F"/>
                </a:solidFill>
                <a:latin typeface="Fira Sans" panose="020B0503050000020004" pitchFamily="34" charset="0"/>
                <a:ea typeface="Lato"/>
                <a:cs typeface="Lato"/>
              </a:defRPr>
            </a:lvl1pPr>
            <a:lvl2pPr marL="742950" indent="-285750">
              <a:lnSpc>
                <a:spcPct val="90000"/>
              </a:lnSpc>
              <a:spcBef>
                <a:spcPts val="500"/>
              </a:spcBef>
              <a:buBlip>
                <a:blip r:embed="rId5"/>
              </a:buBlip>
              <a:defRPr sz="1600">
                <a:solidFill>
                  <a:srgbClr val="5F5F5F"/>
                </a:solidFill>
                <a:latin typeface="Fira Sans" panose="020B0503050000020004" pitchFamily="34" charset="0"/>
                <a:ea typeface="Lato"/>
                <a:cs typeface="Lato"/>
              </a:defRPr>
            </a:lvl2pPr>
            <a:lvl3pPr marL="1143000" indent="-228600">
              <a:lnSpc>
                <a:spcPct val="90000"/>
              </a:lnSpc>
              <a:spcBef>
                <a:spcPts val="500"/>
              </a:spcBef>
              <a:buBlip>
                <a:blip r:embed="rId5"/>
              </a:buBlip>
              <a:defRPr sz="1600">
                <a:solidFill>
                  <a:srgbClr val="5F5F5F"/>
                </a:solidFill>
                <a:latin typeface="Fira Sans" panose="020B0503050000020004" pitchFamily="34" charset="0"/>
                <a:ea typeface="Lato"/>
                <a:cs typeface="Lato"/>
              </a:defRPr>
            </a:lvl3pPr>
            <a:lvl4pPr marL="1600200" indent="-228600">
              <a:lnSpc>
                <a:spcPct val="90000"/>
              </a:lnSpc>
              <a:spcBef>
                <a:spcPts val="500"/>
              </a:spcBef>
              <a:buBlip>
                <a:blip r:embed="rId5"/>
              </a:buBlip>
              <a:defRPr sz="1600">
                <a:solidFill>
                  <a:srgbClr val="5F5F5F"/>
                </a:solidFill>
                <a:latin typeface="Fira Sans" panose="020B0503050000020004" pitchFamily="34" charset="0"/>
                <a:ea typeface="Lato"/>
                <a:cs typeface="Lato"/>
              </a:defRPr>
            </a:lvl4pPr>
            <a:lvl5pPr marL="2057400" indent="-228600">
              <a:lnSpc>
                <a:spcPct val="90000"/>
              </a:lnSpc>
              <a:spcBef>
                <a:spcPts val="500"/>
              </a:spcBef>
              <a:buBlip>
                <a:blip r:embed="rId5"/>
              </a:buBlip>
              <a:defRPr sz="1600">
                <a:solidFill>
                  <a:srgbClr val="5F5F5F"/>
                </a:solidFill>
                <a:latin typeface="Fira Sans" panose="020B0503050000020004" pitchFamily="34" charset="0"/>
                <a:ea typeface="Lato"/>
                <a:cs typeface="Lato"/>
              </a:defRPr>
            </a:lvl5pPr>
            <a:lvl6pPr marL="25146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6pPr>
            <a:lvl7pPr marL="29718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7pPr>
            <a:lvl8pPr marL="34290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8pPr>
            <a:lvl9pPr marL="3886200" indent="-228600" eaLnBrk="0" fontAlgn="base" hangingPunct="0">
              <a:lnSpc>
                <a:spcPct val="90000"/>
              </a:lnSpc>
              <a:spcBef>
                <a:spcPts val="500"/>
              </a:spcBef>
              <a:spcAft>
                <a:spcPct val="0"/>
              </a:spcAft>
              <a:buBlip>
                <a:blip r:embed="rId5"/>
              </a:buBlip>
              <a:defRPr sz="1600">
                <a:solidFill>
                  <a:srgbClr val="5F5F5F"/>
                </a:solidFill>
                <a:latin typeface="Fira Sans" panose="020B0503050000020004" pitchFamily="34" charset="0"/>
                <a:ea typeface="Lato"/>
                <a:cs typeface="Lato"/>
              </a:defRPr>
            </a:lvl9pPr>
          </a:lstStyle>
          <a:p>
            <a:pPr eaLnBrk="1" hangingPunct="1">
              <a:lnSpc>
                <a:spcPct val="100000"/>
              </a:lnSpc>
              <a:spcBef>
                <a:spcPct val="0"/>
              </a:spcBef>
              <a:buFontTx/>
              <a:buNone/>
            </a:pPr>
            <a:r>
              <a:rPr lang="pl-PL" altLang="pl-PL" sz="1400" b="1" dirty="0" smtClean="0">
                <a:solidFill>
                  <a:schemeClr val="bg1"/>
                </a:solidFill>
                <a:latin typeface="Fira Sans Light" panose="020B0403050000020004" pitchFamily="34" charset="0"/>
              </a:rPr>
              <a:t>Bezpieczeństwo</a:t>
            </a:r>
            <a:endParaRPr lang="pl-PL" altLang="pl-PL" sz="1400" b="1" dirty="0">
              <a:solidFill>
                <a:schemeClr val="bg1"/>
              </a:solidFill>
              <a:latin typeface="Fira Sans Light" panose="020B0403050000020004" pitchFamily="34" charset="0"/>
            </a:endParaRPr>
          </a:p>
        </p:txBody>
      </p:sp>
      <p:pic>
        <p:nvPicPr>
          <p:cNvPr id="7170" name="Picture 2"/>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9727" y="1491671"/>
            <a:ext cx="4171950" cy="421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6146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285750" y="1342451"/>
            <a:ext cx="11560810" cy="1384995"/>
          </a:xfrm>
          <a:prstGeom prst="rect">
            <a:avLst/>
          </a:prstGeom>
        </p:spPr>
        <p:txBody>
          <a:bodyPr wrap="square">
            <a:spAutoFit/>
          </a:bodyPr>
          <a:lstStyle/>
          <a:p>
            <a:r>
              <a:rPr lang="pl-PL" sz="1400" dirty="0" smtClean="0">
                <a:solidFill>
                  <a:srgbClr val="7F7F7F"/>
                </a:solidFill>
                <a:latin typeface="Fira Sans Light" panose="020B0403050000020004" pitchFamily="34" charset="0"/>
              </a:rPr>
              <a:t>Po </a:t>
            </a:r>
            <a:r>
              <a:rPr lang="pl-PL" sz="1400" dirty="0">
                <a:solidFill>
                  <a:srgbClr val="7F7F7F"/>
                </a:solidFill>
                <a:latin typeface="Fira Sans Light" panose="020B0403050000020004" pitchFamily="34" charset="0"/>
              </a:rPr>
              <a:t>odłączeniu wysokiego napięcia należy odczekać co najmniej 5 min. do czasu rozładowania kondensatorów znajdujących się w kontenerze trakcyjnym </a:t>
            </a:r>
            <a:r>
              <a:rPr lang="pl-PL" sz="1400" dirty="0" err="1">
                <a:solidFill>
                  <a:srgbClr val="7F7F7F"/>
                </a:solidFill>
                <a:latin typeface="Fira Sans Light" panose="020B0403050000020004" pitchFamily="34" charset="0"/>
              </a:rPr>
              <a:t>Medcom</a:t>
            </a:r>
            <a:r>
              <a:rPr lang="pl-PL" sz="1400" dirty="0">
                <a:solidFill>
                  <a:srgbClr val="7F7F7F"/>
                </a:solidFill>
                <a:latin typeface="Fira Sans Light" panose="020B0403050000020004" pitchFamily="34" charset="0"/>
              </a:rPr>
              <a:t>. </a:t>
            </a:r>
            <a:endParaRPr lang="pl-PL" sz="1400" dirty="0" smtClean="0">
              <a:solidFill>
                <a:srgbClr val="7F7F7F"/>
              </a:solidFill>
              <a:latin typeface="Fira Sans Light" panose="020B0403050000020004" pitchFamily="34" charset="0"/>
            </a:endParaRPr>
          </a:p>
          <a:p>
            <a:endParaRPr lang="pl-PL" sz="1400" dirty="0">
              <a:latin typeface="Fira Sans Light" panose="020B0403050000020004" pitchFamily="34" charset="0"/>
            </a:endParaRPr>
          </a:p>
          <a:p>
            <a:r>
              <a:rPr lang="pl-PL" sz="1400" dirty="0">
                <a:solidFill>
                  <a:srgbClr val="7F7F7F"/>
                </a:solidFill>
                <a:latin typeface="Fira Sans Light" panose="020B0403050000020004" pitchFamily="34" charset="0"/>
              </a:rPr>
              <a:t>Następnie należy sprawdzić stan </a:t>
            </a:r>
            <a:r>
              <a:rPr lang="pl-PL" sz="1400" dirty="0" err="1">
                <a:solidFill>
                  <a:srgbClr val="7F7F7F"/>
                </a:solidFill>
                <a:latin typeface="Fira Sans Light" panose="020B0403050000020004" pitchFamily="34" charset="0"/>
              </a:rPr>
              <a:t>beznapięciowy</a:t>
            </a:r>
            <a:r>
              <a:rPr lang="pl-PL" sz="1400" dirty="0">
                <a:solidFill>
                  <a:srgbClr val="7F7F7F"/>
                </a:solidFill>
                <a:latin typeface="Fira Sans Light" panose="020B0403050000020004" pitchFamily="34" charset="0"/>
              </a:rPr>
              <a:t> w instalacji HV. Należy dokonać tego za pomocą woltomierza, który musi być przystosowany do pomiaru wysokich napięć. </a:t>
            </a:r>
            <a:endParaRPr lang="pl-PL" sz="1400" dirty="0">
              <a:latin typeface="Fira Sans Light" panose="020B0403050000020004" pitchFamily="34" charset="0"/>
            </a:endParaRPr>
          </a:p>
          <a:p>
            <a:r>
              <a:rPr lang="pl-PL" sz="1400" dirty="0">
                <a:solidFill>
                  <a:srgbClr val="7F7F7F"/>
                </a:solidFill>
                <a:latin typeface="Fira Sans Light" panose="020B0403050000020004" pitchFamily="34" charset="0"/>
              </a:rPr>
              <a:t>Pomiaru dokonać w puszce pomiarowej, znajdującej się z tyłu, po lewej stronie autobusu, za klapą rewizyjną. </a:t>
            </a:r>
            <a:r>
              <a:rPr lang="de-DE" sz="1400" dirty="0" smtClean="0">
                <a:latin typeface="Fira Sans Light" panose="020B0403050000020004" pitchFamily="34" charset="0"/>
              </a:rPr>
              <a:t> </a:t>
            </a:r>
            <a:endParaRPr lang="de-DE" sz="1400" dirty="0">
              <a:latin typeface="Fira Sans Light" panose="020B0403050000020004" pitchFamily="34" charset="0"/>
            </a:endParaRPr>
          </a:p>
        </p:txBody>
      </p:sp>
      <p:pic>
        <p:nvPicPr>
          <p:cNvPr id="4"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13300" y="2871520"/>
            <a:ext cx="4124967" cy="29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Prostokąt 4"/>
          <p:cNvSpPr/>
          <p:nvPr/>
        </p:nvSpPr>
        <p:spPr>
          <a:xfrm>
            <a:off x="285750" y="3481586"/>
            <a:ext cx="5929257" cy="1351780"/>
          </a:xfrm>
          <a:prstGeom prst="rect">
            <a:avLst/>
          </a:prstGeom>
        </p:spPr>
        <p:txBody>
          <a:bodyPr wrap="square">
            <a:spAutoFit/>
          </a:bodyPr>
          <a:lstStyle/>
          <a:p>
            <a:pPr>
              <a:lnSpc>
                <a:spcPct val="150000"/>
              </a:lnSpc>
            </a:pPr>
            <a:r>
              <a:rPr lang="pl-PL" sz="1400" dirty="0" smtClean="0">
                <a:solidFill>
                  <a:srgbClr val="7F7F7F"/>
                </a:solidFill>
                <a:latin typeface="Fira Sans Light" panose="020B0403050000020004" pitchFamily="34" charset="0"/>
              </a:rPr>
              <a:t>Otworzyć </a:t>
            </a:r>
            <a:r>
              <a:rPr lang="pl-PL" sz="1400" dirty="0">
                <a:solidFill>
                  <a:srgbClr val="7F7F7F"/>
                </a:solidFill>
                <a:latin typeface="Fira Sans Light" panose="020B0403050000020004" pitchFamily="34" charset="0"/>
              </a:rPr>
              <a:t>puszkę, odnaleźć odpowiednie gniazda, które są pokazane na poniższym rysunku i podłączyć do nich woltomierz. Gdy woltomierz wskaże 0 V znaczy to, że w instalacji HV jest bezpieczny stan </a:t>
            </a:r>
            <a:r>
              <a:rPr lang="pl-PL" sz="1400" dirty="0" err="1">
                <a:solidFill>
                  <a:srgbClr val="7F7F7F"/>
                </a:solidFill>
                <a:latin typeface="Fira Sans Light" panose="020B0403050000020004" pitchFamily="34" charset="0"/>
              </a:rPr>
              <a:t>beznapięciowy</a:t>
            </a:r>
            <a:r>
              <a:rPr lang="pl-PL" sz="1400" dirty="0">
                <a:solidFill>
                  <a:srgbClr val="7F7F7F"/>
                </a:solidFill>
                <a:latin typeface="Fira Sans Light" panose="020B0403050000020004" pitchFamily="34" charset="0"/>
              </a:rPr>
              <a:t>. </a:t>
            </a:r>
          </a:p>
        </p:txBody>
      </p:sp>
      <p:sp>
        <p:nvSpPr>
          <p:cNvPr id="10" name="Prostokąt 9"/>
          <p:cNvSpPr/>
          <p:nvPr/>
        </p:nvSpPr>
        <p:spPr>
          <a:xfrm>
            <a:off x="8964612" y="571176"/>
            <a:ext cx="2486025"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latin typeface="Fira Sans Light" panose="020B0403050000020004" pitchFamily="34" charset="0"/>
            </a:endParaRPr>
          </a:p>
        </p:txBody>
      </p:sp>
      <p:pic>
        <p:nvPicPr>
          <p:cNvPr id="11" name="Obraz 1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26800" y="641026"/>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pole tekstowe 20"/>
          <p:cNvSpPr txBox="1">
            <a:spLocks noChangeArrowheads="1"/>
          </p:cNvSpPr>
          <p:nvPr/>
        </p:nvSpPr>
        <p:spPr bwMode="auto">
          <a:xfrm>
            <a:off x="9467851" y="545776"/>
            <a:ext cx="1757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Blip>
                <a:blip r:embed="rId4"/>
              </a:buBlip>
              <a:defRPr sz="1600">
                <a:solidFill>
                  <a:srgbClr val="5F5F5F"/>
                </a:solidFill>
                <a:latin typeface="Fira Sans" panose="020B0503050000020004" pitchFamily="34" charset="0"/>
                <a:ea typeface="Lato"/>
                <a:cs typeface="Lato"/>
              </a:defRPr>
            </a:lvl1pPr>
            <a:lvl2pPr marL="742950" indent="-285750">
              <a:lnSpc>
                <a:spcPct val="90000"/>
              </a:lnSpc>
              <a:spcBef>
                <a:spcPts val="500"/>
              </a:spcBef>
              <a:buBlip>
                <a:blip r:embed="rId4"/>
              </a:buBlip>
              <a:defRPr sz="1600">
                <a:solidFill>
                  <a:srgbClr val="5F5F5F"/>
                </a:solidFill>
                <a:latin typeface="Fira Sans" panose="020B0503050000020004" pitchFamily="34" charset="0"/>
                <a:ea typeface="Lato"/>
                <a:cs typeface="Lato"/>
              </a:defRPr>
            </a:lvl2pPr>
            <a:lvl3pPr marL="1143000" indent="-228600">
              <a:lnSpc>
                <a:spcPct val="90000"/>
              </a:lnSpc>
              <a:spcBef>
                <a:spcPts val="500"/>
              </a:spcBef>
              <a:buBlip>
                <a:blip r:embed="rId4"/>
              </a:buBlip>
              <a:defRPr sz="1600">
                <a:solidFill>
                  <a:srgbClr val="5F5F5F"/>
                </a:solidFill>
                <a:latin typeface="Fira Sans" panose="020B0503050000020004" pitchFamily="34" charset="0"/>
                <a:ea typeface="Lato"/>
                <a:cs typeface="Lato"/>
              </a:defRPr>
            </a:lvl3pPr>
            <a:lvl4pPr marL="1600200" indent="-228600">
              <a:lnSpc>
                <a:spcPct val="90000"/>
              </a:lnSpc>
              <a:spcBef>
                <a:spcPts val="500"/>
              </a:spcBef>
              <a:buBlip>
                <a:blip r:embed="rId4"/>
              </a:buBlip>
              <a:defRPr sz="1600">
                <a:solidFill>
                  <a:srgbClr val="5F5F5F"/>
                </a:solidFill>
                <a:latin typeface="Fira Sans" panose="020B0503050000020004" pitchFamily="34" charset="0"/>
                <a:ea typeface="Lato"/>
                <a:cs typeface="Lato"/>
              </a:defRPr>
            </a:lvl4pPr>
            <a:lvl5pPr marL="2057400" indent="-228600">
              <a:lnSpc>
                <a:spcPct val="90000"/>
              </a:lnSpc>
              <a:spcBef>
                <a:spcPts val="500"/>
              </a:spcBef>
              <a:buBlip>
                <a:blip r:embed="rId4"/>
              </a:buBlip>
              <a:defRPr sz="1600">
                <a:solidFill>
                  <a:srgbClr val="5F5F5F"/>
                </a:solidFill>
                <a:latin typeface="Fira Sans" panose="020B0503050000020004" pitchFamily="34" charset="0"/>
                <a:ea typeface="Lato"/>
                <a:cs typeface="Lato"/>
              </a:defRPr>
            </a:lvl5pPr>
            <a:lvl6pPr marL="2514600" indent="-228600" eaLnBrk="0" fontAlgn="base" hangingPunct="0">
              <a:lnSpc>
                <a:spcPct val="90000"/>
              </a:lnSpc>
              <a:spcBef>
                <a:spcPts val="500"/>
              </a:spcBef>
              <a:spcAft>
                <a:spcPct val="0"/>
              </a:spcAft>
              <a:buBlip>
                <a:blip r:embed="rId4"/>
              </a:buBlip>
              <a:defRPr sz="1600">
                <a:solidFill>
                  <a:srgbClr val="5F5F5F"/>
                </a:solidFill>
                <a:latin typeface="Fira Sans" panose="020B0503050000020004" pitchFamily="34" charset="0"/>
                <a:ea typeface="Lato"/>
                <a:cs typeface="Lato"/>
              </a:defRPr>
            </a:lvl6pPr>
            <a:lvl7pPr marL="2971800" indent="-228600" eaLnBrk="0" fontAlgn="base" hangingPunct="0">
              <a:lnSpc>
                <a:spcPct val="90000"/>
              </a:lnSpc>
              <a:spcBef>
                <a:spcPts val="500"/>
              </a:spcBef>
              <a:spcAft>
                <a:spcPct val="0"/>
              </a:spcAft>
              <a:buBlip>
                <a:blip r:embed="rId4"/>
              </a:buBlip>
              <a:defRPr sz="1600">
                <a:solidFill>
                  <a:srgbClr val="5F5F5F"/>
                </a:solidFill>
                <a:latin typeface="Fira Sans" panose="020B0503050000020004" pitchFamily="34" charset="0"/>
                <a:ea typeface="Lato"/>
                <a:cs typeface="Lato"/>
              </a:defRPr>
            </a:lvl7pPr>
            <a:lvl8pPr marL="3429000" indent="-228600" eaLnBrk="0" fontAlgn="base" hangingPunct="0">
              <a:lnSpc>
                <a:spcPct val="90000"/>
              </a:lnSpc>
              <a:spcBef>
                <a:spcPts val="500"/>
              </a:spcBef>
              <a:spcAft>
                <a:spcPct val="0"/>
              </a:spcAft>
              <a:buBlip>
                <a:blip r:embed="rId4"/>
              </a:buBlip>
              <a:defRPr sz="1600">
                <a:solidFill>
                  <a:srgbClr val="5F5F5F"/>
                </a:solidFill>
                <a:latin typeface="Fira Sans" panose="020B0503050000020004" pitchFamily="34" charset="0"/>
                <a:ea typeface="Lato"/>
                <a:cs typeface="Lato"/>
              </a:defRPr>
            </a:lvl8pPr>
            <a:lvl9pPr marL="3886200" indent="-228600" eaLnBrk="0" fontAlgn="base" hangingPunct="0">
              <a:lnSpc>
                <a:spcPct val="90000"/>
              </a:lnSpc>
              <a:spcBef>
                <a:spcPts val="500"/>
              </a:spcBef>
              <a:spcAft>
                <a:spcPct val="0"/>
              </a:spcAft>
              <a:buBlip>
                <a:blip r:embed="rId4"/>
              </a:buBlip>
              <a:defRPr sz="1600">
                <a:solidFill>
                  <a:srgbClr val="5F5F5F"/>
                </a:solidFill>
                <a:latin typeface="Fira Sans" panose="020B0503050000020004" pitchFamily="34" charset="0"/>
                <a:ea typeface="Lato"/>
                <a:cs typeface="Lato"/>
              </a:defRPr>
            </a:lvl9pPr>
          </a:lstStyle>
          <a:p>
            <a:pPr eaLnBrk="1" hangingPunct="1">
              <a:lnSpc>
                <a:spcPct val="100000"/>
              </a:lnSpc>
              <a:spcBef>
                <a:spcPct val="0"/>
              </a:spcBef>
              <a:buFontTx/>
              <a:buNone/>
            </a:pPr>
            <a:r>
              <a:rPr lang="pl-PL" altLang="pl-PL" sz="1400" b="1" dirty="0" smtClean="0">
                <a:solidFill>
                  <a:schemeClr val="bg1"/>
                </a:solidFill>
                <a:latin typeface="Fira Sans Light" panose="020B0403050000020004" pitchFamily="34" charset="0"/>
              </a:rPr>
              <a:t>Bezpieczeństwo</a:t>
            </a:r>
            <a:endParaRPr lang="pl-PL" altLang="pl-PL" sz="1400" b="1" dirty="0">
              <a:solidFill>
                <a:schemeClr val="bg1"/>
              </a:solidFill>
              <a:latin typeface="Fira Sans Light" panose="020B0403050000020004" pitchFamily="34" charset="0"/>
            </a:endParaRPr>
          </a:p>
        </p:txBody>
      </p:sp>
    </p:spTree>
    <p:extLst>
      <p:ext uri="{BB962C8B-B14F-4D97-AF65-F5344CB8AC3E}">
        <p14:creationId xmlns:p14="http://schemas.microsoft.com/office/powerpoint/2010/main" val="7533429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312644" y="4745655"/>
            <a:ext cx="11464066" cy="553998"/>
          </a:xfrm>
          <a:prstGeom prst="rect">
            <a:avLst/>
          </a:prstGeom>
          <a:ln>
            <a:solidFill>
              <a:schemeClr val="accent1"/>
            </a:solidFill>
          </a:ln>
        </p:spPr>
        <p:txBody>
          <a:bodyPr wrap="square">
            <a:spAutoFit/>
          </a:bodyPr>
          <a:lstStyle/>
          <a:p>
            <a:r>
              <a:rPr lang="pl-PL" sz="1600" dirty="0">
                <a:solidFill>
                  <a:schemeClr val="accent1">
                    <a:lumMod val="75000"/>
                  </a:schemeClr>
                </a:solidFill>
                <a:latin typeface="Fira Sans Light" panose="020B0403050000020004" pitchFamily="34" charset="0"/>
              </a:rPr>
              <a:t>24V ELWAT</a:t>
            </a:r>
            <a:r>
              <a:rPr lang="pl-PL" sz="1400" dirty="0" smtClean="0">
                <a:latin typeface="Fira Sans Light" panose="020B0403050000020004" pitchFamily="34" charset="0"/>
              </a:rPr>
              <a:t/>
            </a:r>
            <a:br>
              <a:rPr lang="pl-PL" sz="1400" dirty="0" smtClean="0">
                <a:latin typeface="Fira Sans Light" panose="020B0403050000020004" pitchFamily="34" charset="0"/>
              </a:rPr>
            </a:br>
            <a:r>
              <a:rPr lang="pl-PL" sz="1400" dirty="0" smtClean="0">
                <a:solidFill>
                  <a:srgbClr val="7F7F7F"/>
                </a:solidFill>
                <a:latin typeface="Fira Sans Light" panose="020B0403050000020004" pitchFamily="34" charset="0"/>
              </a:rPr>
              <a:t>Przy pomocy wyłącznika ELWAT odłączone zostaje zasilanie </a:t>
            </a:r>
            <a:r>
              <a:rPr lang="de-DE" sz="1400" dirty="0" smtClean="0">
                <a:solidFill>
                  <a:srgbClr val="7F7F7F"/>
                </a:solidFill>
                <a:latin typeface="Fira Sans Light" panose="020B0403050000020004" pitchFamily="34" charset="0"/>
              </a:rPr>
              <a:t>24 </a:t>
            </a:r>
            <a:r>
              <a:rPr lang="pl-PL" sz="1400" dirty="0" smtClean="0">
                <a:solidFill>
                  <a:srgbClr val="7F7F7F"/>
                </a:solidFill>
                <a:latin typeface="Fira Sans Light" panose="020B0403050000020004" pitchFamily="34" charset="0"/>
              </a:rPr>
              <a:t>i załączone zostają światła awaryjne. Rozłączone zostaje również zasilanie 600V. </a:t>
            </a:r>
            <a:endParaRPr lang="pl-PL" sz="1400" dirty="0">
              <a:latin typeface="Fira Sans Light" panose="020B04030500000200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141739" y="3573571"/>
            <a:ext cx="497031" cy="1010321"/>
          </a:xfrm>
          <a:prstGeom prst="rect">
            <a:avLst/>
          </a:prstGeom>
          <a:noFill/>
          <a:ln>
            <a:noFill/>
          </a:ln>
        </p:spPr>
      </p:pic>
      <p:pic>
        <p:nvPicPr>
          <p:cNvPr id="5"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63421" y="3159292"/>
            <a:ext cx="2105409" cy="1437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0" y="1316365"/>
            <a:ext cx="6054928" cy="3267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rostokąt 6"/>
          <p:cNvSpPr/>
          <p:nvPr/>
        </p:nvSpPr>
        <p:spPr>
          <a:xfrm>
            <a:off x="2964300" y="2575006"/>
            <a:ext cx="1177394" cy="895730"/>
          </a:xfrm>
          <a:prstGeom prst="rect">
            <a:avLst/>
          </a:pr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Fira Sans Light" panose="020B0403050000020004" pitchFamily="34" charset="0"/>
            </a:endParaRPr>
          </a:p>
        </p:txBody>
      </p:sp>
      <p:pic>
        <p:nvPicPr>
          <p:cNvPr id="8" name="Picture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45385" y="5214118"/>
            <a:ext cx="1334280" cy="1555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Prostokąt 8"/>
          <p:cNvSpPr/>
          <p:nvPr/>
        </p:nvSpPr>
        <p:spPr>
          <a:xfrm>
            <a:off x="4141694" y="2263562"/>
            <a:ext cx="1177394" cy="895730"/>
          </a:xfrm>
          <a:prstGeom prst="rect">
            <a:avLst/>
          </a:pr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Fira Sans Light" panose="020B0403050000020004" pitchFamily="34" charset="0"/>
            </a:endParaRPr>
          </a:p>
        </p:txBody>
      </p:sp>
      <p:sp>
        <p:nvSpPr>
          <p:cNvPr id="10" name="Prostokąt 9"/>
          <p:cNvSpPr/>
          <p:nvPr/>
        </p:nvSpPr>
        <p:spPr>
          <a:xfrm>
            <a:off x="314712" y="5437699"/>
            <a:ext cx="10330673" cy="553998"/>
          </a:xfrm>
          <a:prstGeom prst="rect">
            <a:avLst/>
          </a:prstGeom>
          <a:ln>
            <a:solidFill>
              <a:schemeClr val="accent1"/>
            </a:solidFill>
          </a:ln>
        </p:spPr>
        <p:txBody>
          <a:bodyPr wrap="square">
            <a:spAutoFit/>
          </a:bodyPr>
          <a:lstStyle/>
          <a:p>
            <a:r>
              <a:rPr lang="pl-PL" sz="1600" dirty="0" smtClean="0">
                <a:solidFill>
                  <a:schemeClr val="accent1">
                    <a:lumMod val="75000"/>
                  </a:schemeClr>
                </a:solidFill>
                <a:latin typeface="Fira Sans Light" panose="020B0403050000020004" pitchFamily="34" charset="0"/>
              </a:rPr>
              <a:t>Wyłącznik masowy </a:t>
            </a:r>
            <a:r>
              <a:rPr lang="de-DE" sz="1600" dirty="0" smtClean="0">
                <a:solidFill>
                  <a:schemeClr val="accent1">
                    <a:lumMod val="75000"/>
                  </a:schemeClr>
                </a:solidFill>
                <a:latin typeface="Fira Sans Light" panose="020B0403050000020004" pitchFamily="34" charset="0"/>
              </a:rPr>
              <a:t>24 V</a:t>
            </a:r>
            <a:endParaRPr lang="de-DE" sz="1600" dirty="0">
              <a:latin typeface="Fira Sans Light" panose="020B0403050000020004" pitchFamily="34" charset="0"/>
            </a:endParaRPr>
          </a:p>
          <a:p>
            <a:r>
              <a:rPr lang="pl-PL" sz="1400" dirty="0" smtClean="0">
                <a:solidFill>
                  <a:srgbClr val="7F7F7F"/>
                </a:solidFill>
                <a:latin typeface="Fira Sans Light" panose="020B0403050000020004" pitchFamily="34" charset="0"/>
              </a:rPr>
              <a:t>Wyłączenie przełącznika masowego powoduje odłączenie masy w całym pojeździe. Wyłączone zostanie również zasilanie 600 V</a:t>
            </a:r>
            <a:endParaRPr lang="pl-PL" sz="1400" dirty="0">
              <a:solidFill>
                <a:srgbClr val="7F7F7F"/>
              </a:solidFill>
              <a:latin typeface="Fira Sans Light" panose="020B0403050000020004" pitchFamily="34" charset="0"/>
            </a:endParaRPr>
          </a:p>
        </p:txBody>
      </p:sp>
      <p:sp>
        <p:nvSpPr>
          <p:cNvPr id="11" name="Prostokąt 10"/>
          <p:cNvSpPr/>
          <p:nvPr/>
        </p:nvSpPr>
        <p:spPr>
          <a:xfrm>
            <a:off x="8964612" y="571176"/>
            <a:ext cx="2486025"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latin typeface="Fira Sans Light" panose="020B0403050000020004" pitchFamily="34" charset="0"/>
            </a:endParaRPr>
          </a:p>
        </p:txBody>
      </p:sp>
      <p:pic>
        <p:nvPicPr>
          <p:cNvPr id="12" name="Obraz 1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226800" y="641026"/>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pole tekstowe 20"/>
          <p:cNvSpPr txBox="1">
            <a:spLocks noChangeArrowheads="1"/>
          </p:cNvSpPr>
          <p:nvPr/>
        </p:nvSpPr>
        <p:spPr bwMode="auto">
          <a:xfrm>
            <a:off x="9467851" y="545776"/>
            <a:ext cx="1757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Blip>
                <a:blip r:embed="rId7"/>
              </a:buBlip>
              <a:defRPr sz="1600">
                <a:solidFill>
                  <a:srgbClr val="5F5F5F"/>
                </a:solidFill>
                <a:latin typeface="Fira Sans" panose="020B0503050000020004" pitchFamily="34" charset="0"/>
                <a:ea typeface="Lato"/>
                <a:cs typeface="Lato"/>
              </a:defRPr>
            </a:lvl1pPr>
            <a:lvl2pPr marL="742950" indent="-285750">
              <a:lnSpc>
                <a:spcPct val="90000"/>
              </a:lnSpc>
              <a:spcBef>
                <a:spcPts val="500"/>
              </a:spcBef>
              <a:buBlip>
                <a:blip r:embed="rId7"/>
              </a:buBlip>
              <a:defRPr sz="1600">
                <a:solidFill>
                  <a:srgbClr val="5F5F5F"/>
                </a:solidFill>
                <a:latin typeface="Fira Sans" panose="020B0503050000020004" pitchFamily="34" charset="0"/>
                <a:ea typeface="Lato"/>
                <a:cs typeface="Lato"/>
              </a:defRPr>
            </a:lvl2pPr>
            <a:lvl3pPr marL="1143000" indent="-228600">
              <a:lnSpc>
                <a:spcPct val="90000"/>
              </a:lnSpc>
              <a:spcBef>
                <a:spcPts val="500"/>
              </a:spcBef>
              <a:buBlip>
                <a:blip r:embed="rId7"/>
              </a:buBlip>
              <a:defRPr sz="1600">
                <a:solidFill>
                  <a:srgbClr val="5F5F5F"/>
                </a:solidFill>
                <a:latin typeface="Fira Sans" panose="020B0503050000020004" pitchFamily="34" charset="0"/>
                <a:ea typeface="Lato"/>
                <a:cs typeface="Lato"/>
              </a:defRPr>
            </a:lvl3pPr>
            <a:lvl4pPr marL="1600200" indent="-228600">
              <a:lnSpc>
                <a:spcPct val="90000"/>
              </a:lnSpc>
              <a:spcBef>
                <a:spcPts val="500"/>
              </a:spcBef>
              <a:buBlip>
                <a:blip r:embed="rId7"/>
              </a:buBlip>
              <a:defRPr sz="1600">
                <a:solidFill>
                  <a:srgbClr val="5F5F5F"/>
                </a:solidFill>
                <a:latin typeface="Fira Sans" panose="020B0503050000020004" pitchFamily="34" charset="0"/>
                <a:ea typeface="Lato"/>
                <a:cs typeface="Lato"/>
              </a:defRPr>
            </a:lvl4pPr>
            <a:lvl5pPr marL="2057400" indent="-228600">
              <a:lnSpc>
                <a:spcPct val="90000"/>
              </a:lnSpc>
              <a:spcBef>
                <a:spcPts val="500"/>
              </a:spcBef>
              <a:buBlip>
                <a:blip r:embed="rId7"/>
              </a:buBlip>
              <a:defRPr sz="1600">
                <a:solidFill>
                  <a:srgbClr val="5F5F5F"/>
                </a:solidFill>
                <a:latin typeface="Fira Sans" panose="020B0503050000020004" pitchFamily="34" charset="0"/>
                <a:ea typeface="Lato"/>
                <a:cs typeface="Lato"/>
              </a:defRPr>
            </a:lvl5pPr>
            <a:lvl6pPr marL="2514600" indent="-228600" eaLnBrk="0" fontAlgn="base" hangingPunct="0">
              <a:lnSpc>
                <a:spcPct val="90000"/>
              </a:lnSpc>
              <a:spcBef>
                <a:spcPts val="500"/>
              </a:spcBef>
              <a:spcAft>
                <a:spcPct val="0"/>
              </a:spcAft>
              <a:buBlip>
                <a:blip r:embed="rId7"/>
              </a:buBlip>
              <a:defRPr sz="1600">
                <a:solidFill>
                  <a:srgbClr val="5F5F5F"/>
                </a:solidFill>
                <a:latin typeface="Fira Sans" panose="020B0503050000020004" pitchFamily="34" charset="0"/>
                <a:ea typeface="Lato"/>
                <a:cs typeface="Lato"/>
              </a:defRPr>
            </a:lvl6pPr>
            <a:lvl7pPr marL="2971800" indent="-228600" eaLnBrk="0" fontAlgn="base" hangingPunct="0">
              <a:lnSpc>
                <a:spcPct val="90000"/>
              </a:lnSpc>
              <a:spcBef>
                <a:spcPts val="500"/>
              </a:spcBef>
              <a:spcAft>
                <a:spcPct val="0"/>
              </a:spcAft>
              <a:buBlip>
                <a:blip r:embed="rId7"/>
              </a:buBlip>
              <a:defRPr sz="1600">
                <a:solidFill>
                  <a:srgbClr val="5F5F5F"/>
                </a:solidFill>
                <a:latin typeface="Fira Sans" panose="020B0503050000020004" pitchFamily="34" charset="0"/>
                <a:ea typeface="Lato"/>
                <a:cs typeface="Lato"/>
              </a:defRPr>
            </a:lvl7pPr>
            <a:lvl8pPr marL="3429000" indent="-228600" eaLnBrk="0" fontAlgn="base" hangingPunct="0">
              <a:lnSpc>
                <a:spcPct val="90000"/>
              </a:lnSpc>
              <a:spcBef>
                <a:spcPts val="500"/>
              </a:spcBef>
              <a:spcAft>
                <a:spcPct val="0"/>
              </a:spcAft>
              <a:buBlip>
                <a:blip r:embed="rId7"/>
              </a:buBlip>
              <a:defRPr sz="1600">
                <a:solidFill>
                  <a:srgbClr val="5F5F5F"/>
                </a:solidFill>
                <a:latin typeface="Fira Sans" panose="020B0503050000020004" pitchFamily="34" charset="0"/>
                <a:ea typeface="Lato"/>
                <a:cs typeface="Lato"/>
              </a:defRPr>
            </a:lvl8pPr>
            <a:lvl9pPr marL="3886200" indent="-228600" eaLnBrk="0" fontAlgn="base" hangingPunct="0">
              <a:lnSpc>
                <a:spcPct val="90000"/>
              </a:lnSpc>
              <a:spcBef>
                <a:spcPts val="500"/>
              </a:spcBef>
              <a:spcAft>
                <a:spcPct val="0"/>
              </a:spcAft>
              <a:buBlip>
                <a:blip r:embed="rId7"/>
              </a:buBlip>
              <a:defRPr sz="1600">
                <a:solidFill>
                  <a:srgbClr val="5F5F5F"/>
                </a:solidFill>
                <a:latin typeface="Fira Sans" panose="020B0503050000020004" pitchFamily="34" charset="0"/>
                <a:ea typeface="Lato"/>
                <a:cs typeface="Lato"/>
              </a:defRPr>
            </a:lvl9pPr>
          </a:lstStyle>
          <a:p>
            <a:pPr eaLnBrk="1" hangingPunct="1">
              <a:lnSpc>
                <a:spcPct val="100000"/>
              </a:lnSpc>
              <a:spcBef>
                <a:spcPct val="0"/>
              </a:spcBef>
              <a:buFontTx/>
              <a:buNone/>
            </a:pPr>
            <a:r>
              <a:rPr lang="pl-PL" altLang="pl-PL" sz="1400" b="1" dirty="0" smtClean="0">
                <a:solidFill>
                  <a:schemeClr val="bg1"/>
                </a:solidFill>
                <a:latin typeface="Fira Sans Light" panose="020B0403050000020004" pitchFamily="34" charset="0"/>
              </a:rPr>
              <a:t>Bezpieczeństwo</a:t>
            </a:r>
            <a:endParaRPr lang="pl-PL" altLang="pl-PL" sz="1400" b="1" dirty="0">
              <a:solidFill>
                <a:schemeClr val="bg1"/>
              </a:solidFill>
              <a:latin typeface="Fira Sans Light" panose="020B0403050000020004" pitchFamily="34" charset="0"/>
            </a:endParaRPr>
          </a:p>
        </p:txBody>
      </p:sp>
    </p:spTree>
    <p:extLst>
      <p:ext uri="{BB962C8B-B14F-4D97-AF65-F5344CB8AC3E}">
        <p14:creationId xmlns:p14="http://schemas.microsoft.com/office/powerpoint/2010/main" val="1705141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289367" y="1220749"/>
            <a:ext cx="11551534" cy="2677656"/>
          </a:xfrm>
          <a:prstGeom prst="rect">
            <a:avLst/>
          </a:prstGeom>
        </p:spPr>
        <p:txBody>
          <a:bodyPr wrap="square">
            <a:spAutoFit/>
          </a:bodyPr>
          <a:lstStyle/>
          <a:p>
            <a:pPr>
              <a:lnSpc>
                <a:spcPct val="150000"/>
              </a:lnSpc>
            </a:pPr>
            <a:r>
              <a:rPr lang="pl-PL" sz="1600" dirty="0">
                <a:solidFill>
                  <a:srgbClr val="00B050"/>
                </a:solidFill>
                <a:latin typeface="Fira Sans Light" panose="020B0403050000020004" pitchFamily="34" charset="0"/>
              </a:rPr>
              <a:t>Aby holowanie pojazdu było możliwe</a:t>
            </a:r>
            <a:r>
              <a:rPr lang="pl-PL" sz="1600" dirty="0">
                <a:latin typeface="Fira Sans Light" panose="020B0403050000020004" pitchFamily="34" charset="0"/>
              </a:rPr>
              <a:t>, nastawnik kierunku jazdy należy przełączyć w położenie N (</a:t>
            </a:r>
            <a:r>
              <a:rPr lang="pl-PL" sz="1600" dirty="0" err="1">
                <a:latin typeface="Fira Sans Light" panose="020B0403050000020004" pitchFamily="34" charset="0"/>
              </a:rPr>
              <a:t>Neutral</a:t>
            </a:r>
            <a:r>
              <a:rPr lang="pl-PL" sz="1600" dirty="0">
                <a:latin typeface="Fira Sans Light" panose="020B0403050000020004" pitchFamily="34" charset="0"/>
              </a:rPr>
              <a:t>). Przy holowaniu należy korzystać z przepisowego drążka holowniczego, umieszczonego w uchwycie przednim. Trzpień holowniczy należy zabezpieczyć dołączoną zawleczką. </a:t>
            </a:r>
            <a:endParaRPr lang="pl-PL" sz="1600" dirty="0" smtClean="0">
              <a:latin typeface="Fira Sans Light" panose="020B0403050000020004" pitchFamily="34" charset="0"/>
            </a:endParaRPr>
          </a:p>
          <a:p>
            <a:pPr>
              <a:lnSpc>
                <a:spcPct val="150000"/>
              </a:lnSpc>
            </a:pPr>
            <a:r>
              <a:rPr lang="pl-PL" sz="1600" dirty="0">
                <a:latin typeface="Fira Sans Light" panose="020B0403050000020004" pitchFamily="34" charset="0"/>
              </a:rPr>
              <a:t>W miarę możliwości należy holować pojazd przy załączonym zasilaniu, aby działało wspomaganie układu kierowniczego </a:t>
            </a:r>
            <a:r>
              <a:rPr lang="pl-PL" sz="1600" dirty="0" smtClean="0">
                <a:latin typeface="Fira Sans Light" panose="020B0403050000020004" pitchFamily="34" charset="0"/>
              </a:rPr>
              <a:t/>
            </a:r>
            <a:br>
              <a:rPr lang="pl-PL" sz="1600" dirty="0" smtClean="0">
                <a:latin typeface="Fira Sans Light" panose="020B0403050000020004" pitchFamily="34" charset="0"/>
              </a:rPr>
            </a:br>
            <a:r>
              <a:rPr lang="pl-PL" sz="1600" dirty="0" smtClean="0">
                <a:latin typeface="Fira Sans Light" panose="020B0403050000020004" pitchFamily="34" charset="0"/>
              </a:rPr>
              <a:t>zasilanie </a:t>
            </a:r>
            <a:r>
              <a:rPr lang="pl-PL" sz="1600" dirty="0">
                <a:latin typeface="Fira Sans Light" panose="020B0403050000020004" pitchFamily="34" charset="0"/>
              </a:rPr>
              <a:t>układu hamulcowego sprężonym powietrzem. Przy uszkodzonej sprężarce układ pneumatyczny można napełnić </a:t>
            </a:r>
            <a:r>
              <a:rPr lang="pl-PL" sz="1600" dirty="0" smtClean="0">
                <a:latin typeface="Fira Sans Light" panose="020B0403050000020004" pitchFamily="34" charset="0"/>
              </a:rPr>
              <a:t/>
            </a:r>
            <a:br>
              <a:rPr lang="pl-PL" sz="1600" dirty="0" smtClean="0">
                <a:latin typeface="Fira Sans Light" panose="020B0403050000020004" pitchFamily="34" charset="0"/>
              </a:rPr>
            </a:br>
            <a:r>
              <a:rPr lang="pl-PL" sz="1600" dirty="0" smtClean="0">
                <a:latin typeface="Fira Sans Light" panose="020B0403050000020004" pitchFamily="34" charset="0"/>
              </a:rPr>
              <a:t>z </a:t>
            </a:r>
            <a:r>
              <a:rPr lang="pl-PL" sz="1600" dirty="0">
                <a:latin typeface="Fira Sans Light" panose="020B0403050000020004" pitchFamily="34" charset="0"/>
              </a:rPr>
              <a:t>pojazdu holującego przez zawór awaryjnego napełniania sprężonym powietrzem znajdującym się z przodu autobusu, </a:t>
            </a:r>
            <a:r>
              <a:rPr lang="pl-PL" sz="1600" dirty="0" smtClean="0">
                <a:latin typeface="Fira Sans Light" panose="020B0403050000020004" pitchFamily="34" charset="0"/>
              </a:rPr>
              <a:t/>
            </a:r>
            <a:br>
              <a:rPr lang="pl-PL" sz="1600" dirty="0" smtClean="0">
                <a:latin typeface="Fira Sans Light" panose="020B0403050000020004" pitchFamily="34" charset="0"/>
              </a:rPr>
            </a:br>
            <a:r>
              <a:rPr lang="pl-PL" sz="1600" dirty="0" smtClean="0">
                <a:latin typeface="Fira Sans Light" panose="020B0403050000020004" pitchFamily="34" charset="0"/>
              </a:rPr>
              <a:t>pod </a:t>
            </a:r>
            <a:r>
              <a:rPr lang="pl-PL" sz="1600" dirty="0">
                <a:latin typeface="Fira Sans Light" panose="020B0403050000020004" pitchFamily="34" charset="0"/>
              </a:rPr>
              <a:t>tablicą rejestracyjną. </a:t>
            </a:r>
          </a:p>
        </p:txBody>
      </p:sp>
      <p:pic>
        <p:nvPicPr>
          <p:cNvPr id="5" name="Picture 5" descr="http://www.zdamyto.com/edu/sites/default/files/styles/medium_290w/public/T-24.png?itok=lv3Y2Ak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1448" y="3312964"/>
            <a:ext cx="3104525" cy="3104526"/>
          </a:xfrm>
          <a:prstGeom prst="rect">
            <a:avLst/>
          </a:prstGeom>
          <a:noFill/>
          <a:extLst>
            <a:ext uri="{909E8E84-426E-40DD-AFC4-6F175D3DCCD1}">
              <a14:hiddenFill xmlns:a14="http://schemas.microsoft.com/office/drawing/2010/main">
                <a:solidFill>
                  <a:srgbClr val="FFFFFF"/>
                </a:solidFill>
              </a14:hiddenFill>
            </a:ext>
          </a:extLst>
        </p:spPr>
      </p:pic>
      <p:sp>
        <p:nvSpPr>
          <p:cNvPr id="7" name="Prostokąt 6"/>
          <p:cNvSpPr/>
          <p:nvPr/>
        </p:nvSpPr>
        <p:spPr>
          <a:xfrm>
            <a:off x="8964612" y="571176"/>
            <a:ext cx="2486025"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latin typeface="Fira Sans Light" panose="020B0403050000020004" pitchFamily="34" charset="0"/>
            </a:endParaRPr>
          </a:p>
        </p:txBody>
      </p:sp>
      <p:pic>
        <p:nvPicPr>
          <p:cNvPr id="8" name="Obraz 1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26800" y="641026"/>
            <a:ext cx="8255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ole tekstowe 20"/>
          <p:cNvSpPr txBox="1">
            <a:spLocks noChangeArrowheads="1"/>
          </p:cNvSpPr>
          <p:nvPr/>
        </p:nvSpPr>
        <p:spPr bwMode="auto">
          <a:xfrm>
            <a:off x="9467851" y="545776"/>
            <a:ext cx="17573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Blip>
                <a:blip r:embed="rId4"/>
              </a:buBlip>
              <a:defRPr sz="1600">
                <a:solidFill>
                  <a:srgbClr val="5F5F5F"/>
                </a:solidFill>
                <a:latin typeface="Fira Sans" panose="020B0503050000020004" pitchFamily="34" charset="0"/>
                <a:ea typeface="Lato"/>
                <a:cs typeface="Lato"/>
              </a:defRPr>
            </a:lvl1pPr>
            <a:lvl2pPr marL="742950" indent="-285750">
              <a:lnSpc>
                <a:spcPct val="90000"/>
              </a:lnSpc>
              <a:spcBef>
                <a:spcPts val="500"/>
              </a:spcBef>
              <a:buBlip>
                <a:blip r:embed="rId4"/>
              </a:buBlip>
              <a:defRPr sz="1600">
                <a:solidFill>
                  <a:srgbClr val="5F5F5F"/>
                </a:solidFill>
                <a:latin typeface="Fira Sans" panose="020B0503050000020004" pitchFamily="34" charset="0"/>
                <a:ea typeface="Lato"/>
                <a:cs typeface="Lato"/>
              </a:defRPr>
            </a:lvl2pPr>
            <a:lvl3pPr marL="1143000" indent="-228600">
              <a:lnSpc>
                <a:spcPct val="90000"/>
              </a:lnSpc>
              <a:spcBef>
                <a:spcPts val="500"/>
              </a:spcBef>
              <a:buBlip>
                <a:blip r:embed="rId4"/>
              </a:buBlip>
              <a:defRPr sz="1600">
                <a:solidFill>
                  <a:srgbClr val="5F5F5F"/>
                </a:solidFill>
                <a:latin typeface="Fira Sans" panose="020B0503050000020004" pitchFamily="34" charset="0"/>
                <a:ea typeface="Lato"/>
                <a:cs typeface="Lato"/>
              </a:defRPr>
            </a:lvl3pPr>
            <a:lvl4pPr marL="1600200" indent="-228600">
              <a:lnSpc>
                <a:spcPct val="90000"/>
              </a:lnSpc>
              <a:spcBef>
                <a:spcPts val="500"/>
              </a:spcBef>
              <a:buBlip>
                <a:blip r:embed="rId4"/>
              </a:buBlip>
              <a:defRPr sz="1600">
                <a:solidFill>
                  <a:srgbClr val="5F5F5F"/>
                </a:solidFill>
                <a:latin typeface="Fira Sans" panose="020B0503050000020004" pitchFamily="34" charset="0"/>
                <a:ea typeface="Lato"/>
                <a:cs typeface="Lato"/>
              </a:defRPr>
            </a:lvl4pPr>
            <a:lvl5pPr marL="2057400" indent="-228600">
              <a:lnSpc>
                <a:spcPct val="90000"/>
              </a:lnSpc>
              <a:spcBef>
                <a:spcPts val="500"/>
              </a:spcBef>
              <a:buBlip>
                <a:blip r:embed="rId4"/>
              </a:buBlip>
              <a:defRPr sz="1600">
                <a:solidFill>
                  <a:srgbClr val="5F5F5F"/>
                </a:solidFill>
                <a:latin typeface="Fira Sans" panose="020B0503050000020004" pitchFamily="34" charset="0"/>
                <a:ea typeface="Lato"/>
                <a:cs typeface="Lato"/>
              </a:defRPr>
            </a:lvl5pPr>
            <a:lvl6pPr marL="2514600" indent="-228600" eaLnBrk="0" fontAlgn="base" hangingPunct="0">
              <a:lnSpc>
                <a:spcPct val="90000"/>
              </a:lnSpc>
              <a:spcBef>
                <a:spcPts val="500"/>
              </a:spcBef>
              <a:spcAft>
                <a:spcPct val="0"/>
              </a:spcAft>
              <a:buBlip>
                <a:blip r:embed="rId4"/>
              </a:buBlip>
              <a:defRPr sz="1600">
                <a:solidFill>
                  <a:srgbClr val="5F5F5F"/>
                </a:solidFill>
                <a:latin typeface="Fira Sans" panose="020B0503050000020004" pitchFamily="34" charset="0"/>
                <a:ea typeface="Lato"/>
                <a:cs typeface="Lato"/>
              </a:defRPr>
            </a:lvl6pPr>
            <a:lvl7pPr marL="2971800" indent="-228600" eaLnBrk="0" fontAlgn="base" hangingPunct="0">
              <a:lnSpc>
                <a:spcPct val="90000"/>
              </a:lnSpc>
              <a:spcBef>
                <a:spcPts val="500"/>
              </a:spcBef>
              <a:spcAft>
                <a:spcPct val="0"/>
              </a:spcAft>
              <a:buBlip>
                <a:blip r:embed="rId4"/>
              </a:buBlip>
              <a:defRPr sz="1600">
                <a:solidFill>
                  <a:srgbClr val="5F5F5F"/>
                </a:solidFill>
                <a:latin typeface="Fira Sans" panose="020B0503050000020004" pitchFamily="34" charset="0"/>
                <a:ea typeface="Lato"/>
                <a:cs typeface="Lato"/>
              </a:defRPr>
            </a:lvl7pPr>
            <a:lvl8pPr marL="3429000" indent="-228600" eaLnBrk="0" fontAlgn="base" hangingPunct="0">
              <a:lnSpc>
                <a:spcPct val="90000"/>
              </a:lnSpc>
              <a:spcBef>
                <a:spcPts val="500"/>
              </a:spcBef>
              <a:spcAft>
                <a:spcPct val="0"/>
              </a:spcAft>
              <a:buBlip>
                <a:blip r:embed="rId4"/>
              </a:buBlip>
              <a:defRPr sz="1600">
                <a:solidFill>
                  <a:srgbClr val="5F5F5F"/>
                </a:solidFill>
                <a:latin typeface="Fira Sans" panose="020B0503050000020004" pitchFamily="34" charset="0"/>
                <a:ea typeface="Lato"/>
                <a:cs typeface="Lato"/>
              </a:defRPr>
            </a:lvl8pPr>
            <a:lvl9pPr marL="3886200" indent="-228600" eaLnBrk="0" fontAlgn="base" hangingPunct="0">
              <a:lnSpc>
                <a:spcPct val="90000"/>
              </a:lnSpc>
              <a:spcBef>
                <a:spcPts val="500"/>
              </a:spcBef>
              <a:spcAft>
                <a:spcPct val="0"/>
              </a:spcAft>
              <a:buBlip>
                <a:blip r:embed="rId4"/>
              </a:buBlip>
              <a:defRPr sz="1600">
                <a:solidFill>
                  <a:srgbClr val="5F5F5F"/>
                </a:solidFill>
                <a:latin typeface="Fira Sans" panose="020B0503050000020004" pitchFamily="34" charset="0"/>
                <a:ea typeface="Lato"/>
                <a:cs typeface="Lato"/>
              </a:defRPr>
            </a:lvl9pPr>
          </a:lstStyle>
          <a:p>
            <a:pPr eaLnBrk="1" hangingPunct="1">
              <a:lnSpc>
                <a:spcPct val="100000"/>
              </a:lnSpc>
              <a:spcBef>
                <a:spcPct val="0"/>
              </a:spcBef>
              <a:buFontTx/>
              <a:buNone/>
            </a:pPr>
            <a:r>
              <a:rPr lang="pl-PL" altLang="pl-PL" sz="1400" b="1" dirty="0" smtClean="0">
                <a:solidFill>
                  <a:schemeClr val="bg1"/>
                </a:solidFill>
                <a:latin typeface="Fira Sans Light" panose="020B0403050000020004" pitchFamily="34" charset="0"/>
              </a:rPr>
              <a:t>Bezpieczeństwo</a:t>
            </a:r>
            <a:endParaRPr lang="pl-PL" altLang="pl-PL" sz="1400" b="1" dirty="0">
              <a:solidFill>
                <a:schemeClr val="bg1"/>
              </a:solidFill>
              <a:latin typeface="Fira Sans Light" panose="020B0403050000020004" pitchFamily="34" charset="0"/>
            </a:endParaRPr>
          </a:p>
        </p:txBody>
      </p:sp>
    </p:spTree>
    <p:extLst>
      <p:ext uri="{BB962C8B-B14F-4D97-AF65-F5344CB8AC3E}">
        <p14:creationId xmlns:p14="http://schemas.microsoft.com/office/powerpoint/2010/main" val="4125232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Obraz 2"/>
          <p:cNvPicPr>
            <a:picLocks noChangeAspect="1"/>
          </p:cNvPicPr>
          <p:nvPr/>
        </p:nvPicPr>
        <p:blipFill rotWithShape="1">
          <a:blip r:embed="rId2">
            <a:extLst>
              <a:ext uri="{28A0092B-C50C-407E-A947-70E740481C1C}">
                <a14:useLocalDpi xmlns:a14="http://schemas.microsoft.com/office/drawing/2010/main" val="0"/>
              </a:ext>
            </a:extLst>
          </a:blip>
          <a:srcRect t="3841" b="1855"/>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Prostokąt 15"/>
          <p:cNvSpPr/>
          <p:nvPr/>
        </p:nvSpPr>
        <p:spPr>
          <a:xfrm>
            <a:off x="9192752" y="1019235"/>
            <a:ext cx="4027766" cy="646331"/>
          </a:xfrm>
          <a:prstGeom prst="rect">
            <a:avLst/>
          </a:prstGeom>
          <a:noFill/>
        </p:spPr>
        <p:txBody>
          <a:bodyPr wrap="square">
            <a:spAutoFit/>
          </a:bodyPr>
          <a:lstStyle/>
          <a:p>
            <a:pPr>
              <a:spcAft>
                <a:spcPts val="600"/>
              </a:spcAft>
              <a:buClr>
                <a:srgbClr val="CEA41B"/>
              </a:buClr>
            </a:pPr>
            <a:r>
              <a:rPr lang="pl-PL" sz="36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BEZEMISYJNY</a:t>
            </a:r>
            <a:endParaRPr lang="pl-PL" sz="28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17" name="Prostokąt 16"/>
          <p:cNvSpPr/>
          <p:nvPr/>
        </p:nvSpPr>
        <p:spPr>
          <a:xfrm>
            <a:off x="7474203" y="1153028"/>
            <a:ext cx="1337226" cy="646331"/>
          </a:xfrm>
          <a:prstGeom prst="rect">
            <a:avLst/>
          </a:prstGeom>
          <a:noFill/>
        </p:spPr>
        <p:txBody>
          <a:bodyPr wrap="none">
            <a:spAutoFit/>
          </a:bodyPr>
          <a:lstStyle/>
          <a:p>
            <a:pPr>
              <a:spcAft>
                <a:spcPts val="600"/>
              </a:spcAft>
              <a:buClr>
                <a:srgbClr val="CEA41B"/>
              </a:buClr>
            </a:pPr>
            <a:r>
              <a:rPr lang="pl-PL" sz="36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CICHY</a:t>
            </a:r>
            <a:endParaRPr lang="pl-PL" sz="36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0" name="Prostokąt 29"/>
          <p:cNvSpPr/>
          <p:nvPr/>
        </p:nvSpPr>
        <p:spPr>
          <a:xfrm>
            <a:off x="5895085" y="274243"/>
            <a:ext cx="2247731" cy="523220"/>
          </a:xfrm>
          <a:prstGeom prst="rect">
            <a:avLst/>
          </a:prstGeom>
          <a:noFill/>
        </p:spPr>
        <p:txBody>
          <a:bodyPr wrap="none">
            <a:spAutoFit/>
          </a:bodyPr>
          <a:lstStyle/>
          <a:p>
            <a:pPr>
              <a:spcAft>
                <a:spcPts val="600"/>
              </a:spcAft>
              <a:buClr>
                <a:srgbClr val="CEA41B"/>
              </a:buClr>
            </a:pPr>
            <a:r>
              <a:rPr lang="pl-PL" sz="28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NIEZAWODNY</a:t>
            </a:r>
            <a:endParaRPr lang="pl-PL" sz="28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1" name="Prostokąt 30"/>
          <p:cNvSpPr/>
          <p:nvPr/>
        </p:nvSpPr>
        <p:spPr>
          <a:xfrm>
            <a:off x="6365964" y="1918135"/>
            <a:ext cx="3498073" cy="523220"/>
          </a:xfrm>
          <a:prstGeom prst="rect">
            <a:avLst/>
          </a:prstGeom>
          <a:noFill/>
        </p:spPr>
        <p:txBody>
          <a:bodyPr wrap="none">
            <a:spAutoFit/>
          </a:bodyPr>
          <a:lstStyle/>
          <a:p>
            <a:pPr>
              <a:spcAft>
                <a:spcPts val="600"/>
              </a:spcAft>
              <a:buClr>
                <a:srgbClr val="CEA41B"/>
              </a:buClr>
            </a:pPr>
            <a:r>
              <a:rPr lang="pl-PL" sz="28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NOWATORSKI DESIGN</a:t>
            </a:r>
            <a:endParaRPr lang="pl-PL" sz="28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2" name="Prostokąt 31"/>
          <p:cNvSpPr/>
          <p:nvPr/>
        </p:nvSpPr>
        <p:spPr>
          <a:xfrm>
            <a:off x="4650527" y="1600048"/>
            <a:ext cx="1524776" cy="461665"/>
          </a:xfrm>
          <a:prstGeom prst="rect">
            <a:avLst/>
          </a:prstGeom>
          <a:noFill/>
        </p:spPr>
        <p:txBody>
          <a:bodyPr wrap="none">
            <a:spAutoFit/>
          </a:bodyPr>
          <a:lstStyle/>
          <a:p>
            <a:pPr>
              <a:spcAft>
                <a:spcPts val="600"/>
              </a:spcAft>
              <a:buClr>
                <a:srgbClr val="CEA41B"/>
              </a:buClr>
            </a:pPr>
            <a:r>
              <a:rPr lang="pl-PL" sz="24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WYGODNY</a:t>
            </a:r>
            <a:endParaRPr lang="pl-PL" sz="24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3" name="Prostokąt 32"/>
          <p:cNvSpPr/>
          <p:nvPr/>
        </p:nvSpPr>
        <p:spPr>
          <a:xfrm>
            <a:off x="8552942" y="234836"/>
            <a:ext cx="3467616" cy="646331"/>
          </a:xfrm>
          <a:prstGeom prst="rect">
            <a:avLst/>
          </a:prstGeom>
          <a:noFill/>
        </p:spPr>
        <p:txBody>
          <a:bodyPr wrap="none">
            <a:spAutoFit/>
          </a:bodyPr>
          <a:lstStyle/>
          <a:p>
            <a:pPr>
              <a:spcAft>
                <a:spcPts val="600"/>
              </a:spcAft>
              <a:buClr>
                <a:srgbClr val="CEA41B"/>
              </a:buClr>
            </a:pPr>
            <a:r>
              <a:rPr lang="pl-PL" sz="36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NISKIE WIBRACJE</a:t>
            </a:r>
            <a:endParaRPr lang="pl-PL" sz="36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4" name="Prostokąt 33"/>
          <p:cNvSpPr/>
          <p:nvPr/>
        </p:nvSpPr>
        <p:spPr>
          <a:xfrm>
            <a:off x="316495" y="357947"/>
            <a:ext cx="2361544" cy="523220"/>
          </a:xfrm>
          <a:prstGeom prst="rect">
            <a:avLst/>
          </a:prstGeom>
          <a:noFill/>
        </p:spPr>
        <p:txBody>
          <a:bodyPr wrap="none">
            <a:spAutoFit/>
          </a:bodyPr>
          <a:lstStyle/>
          <a:p>
            <a:pPr>
              <a:spcAft>
                <a:spcPts val="600"/>
              </a:spcAft>
              <a:buClr>
                <a:srgbClr val="CEA41B"/>
              </a:buClr>
            </a:pPr>
            <a:r>
              <a:rPr lang="pl-PL" sz="28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NOWOCZESNY</a:t>
            </a:r>
            <a:endParaRPr lang="pl-PL" sz="28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5" name="Prostokąt 34"/>
          <p:cNvSpPr/>
          <p:nvPr/>
        </p:nvSpPr>
        <p:spPr>
          <a:xfrm>
            <a:off x="3088165" y="212688"/>
            <a:ext cx="2279791" cy="584775"/>
          </a:xfrm>
          <a:prstGeom prst="rect">
            <a:avLst/>
          </a:prstGeom>
          <a:noFill/>
        </p:spPr>
        <p:txBody>
          <a:bodyPr wrap="none">
            <a:spAutoFit/>
          </a:bodyPr>
          <a:lstStyle/>
          <a:p>
            <a:pPr>
              <a:spcAft>
                <a:spcPts val="600"/>
              </a:spcAft>
              <a:buClr>
                <a:srgbClr val="CEA41B"/>
              </a:buClr>
            </a:pPr>
            <a:r>
              <a:rPr lang="pl-PL" sz="32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BEZPIECZNY</a:t>
            </a:r>
            <a:endParaRPr lang="pl-PL" sz="32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6" name="Prostokąt 35"/>
          <p:cNvSpPr/>
          <p:nvPr/>
        </p:nvSpPr>
        <p:spPr>
          <a:xfrm>
            <a:off x="2545766" y="991021"/>
            <a:ext cx="4742004" cy="523220"/>
          </a:xfrm>
          <a:prstGeom prst="rect">
            <a:avLst/>
          </a:prstGeom>
          <a:noFill/>
        </p:spPr>
        <p:txBody>
          <a:bodyPr wrap="none">
            <a:spAutoFit/>
          </a:bodyPr>
          <a:lstStyle/>
          <a:p>
            <a:pPr>
              <a:spcAft>
                <a:spcPts val="600"/>
              </a:spcAft>
              <a:buClr>
                <a:srgbClr val="CEA41B"/>
              </a:buClr>
            </a:pPr>
            <a:r>
              <a:rPr lang="pl-PL" sz="28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NISKIE KOSZTY UŻYTKOWANIA</a:t>
            </a:r>
            <a:endParaRPr lang="pl-PL" sz="28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pic>
        <p:nvPicPr>
          <p:cNvPr id="22" name="Obraz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211" y="4440981"/>
            <a:ext cx="6025142" cy="1900765"/>
          </a:xfrm>
          <a:prstGeom prst="rect">
            <a:avLst/>
          </a:prstGeom>
        </p:spPr>
      </p:pic>
      <p:sp>
        <p:nvSpPr>
          <p:cNvPr id="23" name="pole tekstowe 22"/>
          <p:cNvSpPr txBox="1"/>
          <p:nvPr/>
        </p:nvSpPr>
        <p:spPr>
          <a:xfrm>
            <a:off x="903288" y="5713637"/>
            <a:ext cx="5443537" cy="254000"/>
          </a:xfrm>
          <a:prstGeom prst="rect">
            <a:avLst/>
          </a:prstGeom>
          <a:noFill/>
        </p:spPr>
        <p:txBody>
          <a:bodyPr>
            <a:spAutoFit/>
          </a:bodyPr>
          <a:lstStyle/>
          <a:p>
            <a:pPr>
              <a:defRPr/>
            </a:pPr>
            <a:r>
              <a:rPr lang="pl-PL" sz="1050" dirty="0" smtClean="0">
                <a:solidFill>
                  <a:srgbClr val="575756"/>
                </a:solidFill>
                <a:latin typeface="Fira Sans SemiBold" panose="020B0603050000020004" pitchFamily="34" charset="0"/>
              </a:rPr>
              <a:t>Szkolenie z budowy i obsługi</a:t>
            </a:r>
            <a:endParaRPr lang="pl-PL" sz="1050" dirty="0">
              <a:solidFill>
                <a:srgbClr val="575756"/>
              </a:solidFill>
              <a:latin typeface="Fira Sans SemiBold" panose="020B0603050000020004" pitchFamily="34" charset="0"/>
            </a:endParaRPr>
          </a:p>
        </p:txBody>
      </p:sp>
      <p:pic>
        <p:nvPicPr>
          <p:cNvPr id="24" name="Obraz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61133" y="5311436"/>
            <a:ext cx="146955" cy="256381"/>
          </a:xfrm>
          <a:prstGeom prst="rect">
            <a:avLst/>
          </a:prstGeom>
        </p:spPr>
      </p:pic>
      <p:sp>
        <p:nvSpPr>
          <p:cNvPr id="25" name="pole tekstowe 6"/>
          <p:cNvSpPr txBox="1">
            <a:spLocks noChangeArrowheads="1"/>
          </p:cNvSpPr>
          <p:nvPr/>
        </p:nvSpPr>
        <p:spPr bwMode="auto">
          <a:xfrm>
            <a:off x="2193924" y="4768850"/>
            <a:ext cx="22447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575756"/>
                </a:solidFill>
                <a:latin typeface="Fira Sans SemiBold" panose="020B0603050000020004" pitchFamily="34" charset="0"/>
              </a:rPr>
              <a:t>Kierowca</a:t>
            </a:r>
            <a:endParaRPr lang="pl-PL" altLang="pl-PL" sz="2800" b="1" dirty="0">
              <a:solidFill>
                <a:srgbClr val="575756"/>
              </a:solidFill>
              <a:latin typeface="Fira Sans SemiBold" panose="020B0603050000020004" pitchFamily="34" charset="0"/>
            </a:endParaRPr>
          </a:p>
        </p:txBody>
      </p:sp>
      <p:sp>
        <p:nvSpPr>
          <p:cNvPr id="26" name="pole tekstowe 11"/>
          <p:cNvSpPr txBox="1">
            <a:spLocks noChangeArrowheads="1"/>
          </p:cNvSpPr>
          <p:nvPr/>
        </p:nvSpPr>
        <p:spPr bwMode="auto">
          <a:xfrm>
            <a:off x="2193926" y="5187771"/>
            <a:ext cx="3014162"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83C04C"/>
                </a:solidFill>
                <a:latin typeface="Fira Sans SemiBold" panose="020B0603050000020004" pitchFamily="34" charset="0"/>
              </a:rPr>
              <a:t>Urbino electric</a:t>
            </a:r>
            <a:endParaRPr lang="pl-PL" altLang="pl-PL" sz="2800" b="1" dirty="0">
              <a:solidFill>
                <a:srgbClr val="83C04C"/>
              </a:solidFill>
              <a:latin typeface="Fira Sans SemiBold" panose="020B0603050000020004" pitchFamily="34" charset="0"/>
            </a:endParaRPr>
          </a:p>
        </p:txBody>
      </p:sp>
    </p:spTree>
    <p:extLst>
      <p:ext uri="{BB962C8B-B14F-4D97-AF65-F5344CB8AC3E}">
        <p14:creationId xmlns:p14="http://schemas.microsoft.com/office/powerpoint/2010/main" val="13125610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a:spLocks noChangeArrowheads="1"/>
          </p:cNvSpPr>
          <p:nvPr/>
        </p:nvSpPr>
        <p:spPr bwMode="auto">
          <a:xfrm>
            <a:off x="4463442" y="305159"/>
            <a:ext cx="73128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l-PL" altLang="pl-PL" sz="2400" dirty="0" smtClean="0">
                <a:solidFill>
                  <a:srgbClr val="83C04C"/>
                </a:solidFill>
                <a:latin typeface="Fira Sans Light" panose="020B0403050000020004" pitchFamily="34" charset="0"/>
                <a:ea typeface="Lato" panose="020F0502020204030203" pitchFamily="34" charset="0"/>
                <a:cs typeface="Lato" panose="020F0502020204030203" pitchFamily="34" charset="0"/>
              </a:rPr>
              <a:t>SOLARIS URBINO ELECTRIC</a:t>
            </a:r>
          </a:p>
          <a:p>
            <a:pPr algn="ctr"/>
            <a:r>
              <a:rPr lang="pl-PL" altLang="pl-PL" sz="2300" dirty="0" smtClean="0">
                <a:solidFill>
                  <a:srgbClr val="575756"/>
                </a:solidFill>
                <a:latin typeface="Fira Sans Medium" panose="020B0603050000020004" pitchFamily="34" charset="0"/>
                <a:ea typeface="Lato" panose="020F0502020204030203" pitchFamily="34" charset="0"/>
                <a:cs typeface="Lato" panose="020F0502020204030203" pitchFamily="34" charset="0"/>
              </a:rPr>
              <a:t>prawdziwie szyty na miarę</a:t>
            </a:r>
            <a:endParaRPr lang="pl-PL" altLang="pl-PL" sz="2300" dirty="0">
              <a:solidFill>
                <a:srgbClr val="575756"/>
              </a:solidFill>
              <a:latin typeface="Fira Sans Medium" panose="020B0603050000020004" pitchFamily="34" charset="0"/>
              <a:ea typeface="Lato" panose="020F0502020204030203" pitchFamily="34" charset="0"/>
              <a:cs typeface="Lato" panose="020F0502020204030203" pitchFamily="34" charset="0"/>
            </a:endParaRPr>
          </a:p>
        </p:txBody>
      </p:sp>
      <p:sp>
        <p:nvSpPr>
          <p:cNvPr id="6" name="Tytuł 1"/>
          <p:cNvSpPr txBox="1">
            <a:spLocks/>
          </p:cNvSpPr>
          <p:nvPr/>
        </p:nvSpPr>
        <p:spPr bwMode="auto">
          <a:xfrm>
            <a:off x="571499" y="1765300"/>
            <a:ext cx="10181382"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90000"/>
              </a:lnSpc>
            </a:pPr>
            <a:r>
              <a:rPr lang="pl-PL" altLang="pl-PL" sz="2400" dirty="0" smtClean="0">
                <a:solidFill>
                  <a:srgbClr val="575756"/>
                </a:solidFill>
                <a:latin typeface="Fira Sans Medium" panose="020B0603050000020004" pitchFamily="34" charset="0"/>
                <a:ea typeface="Lato" panose="020F0502020204030203" pitchFamily="34" charset="0"/>
                <a:cs typeface="Lato" panose="020F0502020204030203" pitchFamily="34" charset="0"/>
              </a:rPr>
              <a:t>Miejsce pracy kierowcy ZAWSZE dostosowywane do wymagań klienta</a:t>
            </a:r>
            <a:endParaRPr lang="pl-PL" altLang="pl-PL" sz="2400" i="1" dirty="0">
              <a:solidFill>
                <a:srgbClr val="575756"/>
              </a:solidFill>
              <a:latin typeface="Fira Sans Medium" panose="020B0603050000020004" pitchFamily="34" charset="0"/>
              <a:ea typeface="Lato" panose="020F0502020204030203" pitchFamily="34" charset="0"/>
              <a:cs typeface="Lato" panose="020F0502020204030203" pitchFamily="34" charset="0"/>
            </a:endParaRPr>
          </a:p>
        </p:txBody>
      </p:sp>
      <p:sp>
        <p:nvSpPr>
          <p:cNvPr id="7" name="Tytuł 1"/>
          <p:cNvSpPr txBox="1">
            <a:spLocks/>
          </p:cNvSpPr>
          <p:nvPr/>
        </p:nvSpPr>
        <p:spPr bwMode="auto">
          <a:xfrm>
            <a:off x="320675" y="2469724"/>
            <a:ext cx="5775325"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Pulpit dotykowy</a:t>
            </a:r>
          </a:p>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Pulpit tradycyjny</a:t>
            </a:r>
          </a:p>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Uruchamianie</a:t>
            </a:r>
          </a:p>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Komunikaty</a:t>
            </a:r>
          </a:p>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IO</a:t>
            </a:r>
          </a:p>
        </p:txBody>
      </p:sp>
      <p:cxnSp>
        <p:nvCxnSpPr>
          <p:cNvPr id="8" name="Łącznik prosty 37"/>
          <p:cNvCxnSpPr/>
          <p:nvPr/>
        </p:nvCxnSpPr>
        <p:spPr>
          <a:xfrm>
            <a:off x="652463" y="2378076"/>
            <a:ext cx="2771775" cy="0"/>
          </a:xfrm>
          <a:prstGeom prst="line">
            <a:avLst/>
          </a:prstGeom>
          <a:ln w="19050">
            <a:solidFill>
              <a:srgbClr val="D3D3D3"/>
            </a:solidFill>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7617" y="2854574"/>
            <a:ext cx="4916256" cy="305244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8920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a:spLocks noChangeArrowheads="1"/>
          </p:cNvSpPr>
          <p:nvPr/>
        </p:nvSpPr>
        <p:spPr bwMode="auto">
          <a:xfrm>
            <a:off x="4463442" y="305159"/>
            <a:ext cx="73128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l-PL" altLang="pl-PL" sz="2400" dirty="0" smtClean="0">
                <a:solidFill>
                  <a:srgbClr val="83C04C"/>
                </a:solidFill>
                <a:latin typeface="Fira Sans Light" panose="020B0403050000020004" pitchFamily="34" charset="0"/>
                <a:ea typeface="Lato" panose="020F0502020204030203" pitchFamily="34" charset="0"/>
                <a:cs typeface="Lato" panose="020F0502020204030203" pitchFamily="34" charset="0"/>
              </a:rPr>
              <a:t>PULPIT KIEROWCY</a:t>
            </a:r>
          </a:p>
          <a:p>
            <a:pPr algn="ctr"/>
            <a:r>
              <a:rPr lang="pl-PL" altLang="pl-PL" sz="2300" dirty="0" smtClean="0">
                <a:solidFill>
                  <a:srgbClr val="575756"/>
                </a:solidFill>
                <a:latin typeface="Fira Sans Medium" panose="020B0603050000020004" pitchFamily="34" charset="0"/>
                <a:ea typeface="Lato" panose="020F0502020204030203" pitchFamily="34" charset="0"/>
                <a:cs typeface="Lato" panose="020F0502020204030203" pitchFamily="34" charset="0"/>
              </a:rPr>
              <a:t>dotykowy</a:t>
            </a:r>
            <a:endParaRPr lang="pl-PL" altLang="pl-PL" sz="2300" dirty="0">
              <a:solidFill>
                <a:srgbClr val="575756"/>
              </a:solidFill>
              <a:latin typeface="Fira Sans Medium" panose="020B0603050000020004" pitchFamily="34" charset="0"/>
              <a:ea typeface="Lato" panose="020F0502020204030203" pitchFamily="34" charset="0"/>
              <a:cs typeface="Lato" panose="020F0502020204030203" pitchFamily="34" charset="0"/>
            </a:endParaRPr>
          </a:p>
        </p:txBody>
      </p:sp>
      <p:pic>
        <p:nvPicPr>
          <p:cNvPr id="5" name="Picture 2" descr="\\Solaris_pl\bolechowo\Marketing\WSPOLNY\_ZDJĘCIA\_PRESS_PHOTOS\Solaris Urbino 12 electric\Solaris_Urbino_12_electric_9.jpg"/>
          <p:cNvPicPr>
            <a:picLocks noChangeAspect="1" noChangeArrowheads="1"/>
          </p:cNvPicPr>
          <p:nvPr/>
        </p:nvPicPr>
        <p:blipFill rotWithShape="1">
          <a:blip r:embed="rId2" cstate="print"/>
          <a:srcRect l="520" t="15248" r="1"/>
          <a:stretch/>
        </p:blipFill>
        <p:spPr bwMode="auto">
          <a:xfrm>
            <a:off x="5138899" y="2907214"/>
            <a:ext cx="4950322" cy="2811564"/>
          </a:xfrm>
          <a:prstGeom prst="rect">
            <a:avLst/>
          </a:prstGeom>
          <a:noFill/>
        </p:spPr>
      </p:pic>
      <p:sp>
        <p:nvSpPr>
          <p:cNvPr id="6" name="Prostokąt 5"/>
          <p:cNvSpPr/>
          <p:nvPr/>
        </p:nvSpPr>
        <p:spPr>
          <a:xfrm>
            <a:off x="284262" y="1244667"/>
            <a:ext cx="11492014" cy="738664"/>
          </a:xfrm>
          <a:prstGeom prst="rect">
            <a:avLst/>
          </a:prstGeom>
        </p:spPr>
        <p:txBody>
          <a:bodyPr wrap="square">
            <a:spAutoFit/>
          </a:bodyPr>
          <a:lstStyle/>
          <a:p>
            <a:pPr>
              <a:lnSpc>
                <a:spcPct val="150000"/>
              </a:lnSpc>
            </a:pPr>
            <a:r>
              <a:rPr lang="pl-PL" sz="1400" b="0" dirty="0" smtClean="0">
                <a:latin typeface="Fira Sans Light" panose="020B0403050000020004" pitchFamily="34" charset="0"/>
              </a:rPr>
              <a:t>Autobusy </a:t>
            </a:r>
            <a:r>
              <a:rPr lang="de-DE" sz="1400" b="0" dirty="0" smtClean="0">
                <a:latin typeface="Fira Sans Light" panose="020B0403050000020004" pitchFamily="34" charset="0"/>
              </a:rPr>
              <a:t>Solaris </a:t>
            </a:r>
            <a:r>
              <a:rPr lang="de-DE" sz="1400" b="0" dirty="0" err="1" smtClean="0">
                <a:latin typeface="Fira Sans Light" panose="020B0403050000020004" pitchFamily="34" charset="0"/>
              </a:rPr>
              <a:t>Urbino</a:t>
            </a:r>
            <a:r>
              <a:rPr lang="de-DE" sz="1400" b="0" dirty="0" smtClean="0">
                <a:latin typeface="Fira Sans Light" panose="020B0403050000020004" pitchFamily="34" charset="0"/>
              </a:rPr>
              <a:t> </a:t>
            </a:r>
            <a:r>
              <a:rPr lang="pl-PL" sz="1400" b="0" dirty="0" smtClean="0">
                <a:latin typeface="Fira Sans Light" panose="020B0403050000020004" pitchFamily="34" charset="0"/>
              </a:rPr>
              <a:t>e</a:t>
            </a:r>
            <a:r>
              <a:rPr lang="de-DE" sz="1400" b="0" dirty="0" err="1" smtClean="0">
                <a:latin typeface="Fira Sans Light" panose="020B0403050000020004" pitchFamily="34" charset="0"/>
              </a:rPr>
              <a:t>lectric</a:t>
            </a:r>
            <a:r>
              <a:rPr lang="de-DE" sz="1400" b="0" dirty="0" smtClean="0">
                <a:latin typeface="Fira Sans Light" panose="020B0403050000020004" pitchFamily="34" charset="0"/>
              </a:rPr>
              <a:t> </a:t>
            </a:r>
            <a:r>
              <a:rPr lang="pl-PL" sz="1400" b="0" dirty="0" smtClean="0">
                <a:latin typeface="Fira Sans Light" panose="020B0403050000020004" pitchFamily="34" charset="0"/>
              </a:rPr>
              <a:t>zostały wyposażone w nowoczesny pulpit kierowcy z panelami dotykowymi DASA. Posiada możliwość regulacji wysokości i nachylenia do indywidualnych potrzeb kierowcy. Dostępne są trzy oddzielne panele (2 dotykowe).</a:t>
            </a:r>
            <a:endParaRPr lang="pl-PL" sz="1400" b="0" dirty="0">
              <a:latin typeface="Fira Sans Light" panose="020B0403050000020004" pitchFamily="34" charset="0"/>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262" y="3070828"/>
            <a:ext cx="3343275" cy="2647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pole tekstowe 7"/>
          <p:cNvSpPr txBox="1"/>
          <p:nvPr/>
        </p:nvSpPr>
        <p:spPr>
          <a:xfrm>
            <a:off x="284261" y="5839304"/>
            <a:ext cx="3343275" cy="307777"/>
          </a:xfrm>
          <a:prstGeom prst="rect">
            <a:avLst/>
          </a:prstGeom>
          <a:noFill/>
        </p:spPr>
        <p:txBody>
          <a:bodyPr wrap="square" rtlCol="0">
            <a:spAutoFit/>
          </a:bodyPr>
          <a:lstStyle/>
          <a:p>
            <a:r>
              <a:rPr lang="pl-PL" sz="1400" dirty="0" smtClean="0">
                <a:latin typeface="Fira Sans Light" panose="020B0403050000020004" pitchFamily="34" charset="0"/>
              </a:rPr>
              <a:t>Sterownik DASA na P1</a:t>
            </a:r>
            <a:endParaRPr lang="pl-PL" sz="1400" dirty="0">
              <a:latin typeface="Fira Sans Light" panose="020B0403050000020004" pitchFamily="34" charset="0"/>
            </a:endParaRPr>
          </a:p>
        </p:txBody>
      </p:sp>
      <p:pic>
        <p:nvPicPr>
          <p:cNvPr id="10"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893579" y="1926382"/>
            <a:ext cx="2654300" cy="869028"/>
          </a:xfrm>
          <a:prstGeom prst="rect">
            <a:avLst/>
          </a:prstGeom>
          <a:noFill/>
          <a:ln w="9525">
            <a:noFill/>
            <a:miter lim="800000"/>
            <a:headEnd/>
            <a:tailEnd/>
          </a:ln>
          <a:effectLst/>
        </p:spPr>
      </p:pic>
    </p:spTree>
    <p:extLst>
      <p:ext uri="{BB962C8B-B14F-4D97-AF65-F5344CB8AC3E}">
        <p14:creationId xmlns:p14="http://schemas.microsoft.com/office/powerpoint/2010/main" val="2422690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9170" y="1307939"/>
            <a:ext cx="8922675" cy="42884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948267" y="1"/>
            <a:ext cx="10310245" cy="1015663"/>
          </a:xfrm>
          <a:prstGeom prst="rect">
            <a:avLst/>
          </a:prstGeom>
        </p:spPr>
        <p:txBody>
          <a:bodyPr wrap="square">
            <a:spAutoFit/>
          </a:bodyPr>
          <a:lstStyle/>
          <a:p>
            <a:pPr>
              <a:lnSpc>
                <a:spcPct val="150000"/>
              </a:lnSpc>
            </a:pPr>
            <a:r>
              <a:rPr lang="pl-PL" sz="4000" dirty="0" smtClean="0">
                <a:latin typeface="Calibri" pitchFamily="34" charset="0"/>
              </a:rPr>
              <a:t>2</a:t>
            </a:r>
            <a:endParaRPr lang="pl-PL" sz="4000" dirty="0">
              <a:latin typeface="Calibri" pitchFamily="34" charset="0"/>
            </a:endParaRPr>
          </a:p>
        </p:txBody>
      </p:sp>
      <p:sp>
        <p:nvSpPr>
          <p:cNvPr id="5" name="Prostokąt 4"/>
          <p:cNvSpPr>
            <a:spLocks noChangeArrowheads="1"/>
          </p:cNvSpPr>
          <p:nvPr/>
        </p:nvSpPr>
        <p:spPr bwMode="auto">
          <a:xfrm>
            <a:off x="4463442" y="305159"/>
            <a:ext cx="73128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l-PL" altLang="pl-PL" sz="2400" dirty="0" smtClean="0">
                <a:solidFill>
                  <a:srgbClr val="83C04C"/>
                </a:solidFill>
                <a:latin typeface="Fira Sans Light" panose="020B0403050000020004" pitchFamily="34" charset="0"/>
                <a:ea typeface="Lato" panose="020F0502020204030203" pitchFamily="34" charset="0"/>
                <a:cs typeface="Lato" panose="020F0502020204030203" pitchFamily="34" charset="0"/>
              </a:rPr>
              <a:t>PULPIT KIEROWCY</a:t>
            </a:r>
          </a:p>
          <a:p>
            <a:pPr algn="ctr"/>
            <a:r>
              <a:rPr lang="pl-PL" altLang="pl-PL" sz="2300" dirty="0" smtClean="0">
                <a:solidFill>
                  <a:srgbClr val="575756"/>
                </a:solidFill>
                <a:latin typeface="Fira Sans Medium" panose="020B0603050000020004" pitchFamily="34" charset="0"/>
                <a:ea typeface="Lato" panose="020F0502020204030203" pitchFamily="34" charset="0"/>
                <a:cs typeface="Lato" panose="020F0502020204030203" pitchFamily="34" charset="0"/>
              </a:rPr>
              <a:t>dotykowy</a:t>
            </a:r>
            <a:endParaRPr lang="pl-PL" altLang="pl-PL" sz="2300" dirty="0">
              <a:solidFill>
                <a:srgbClr val="575756"/>
              </a:solidFill>
              <a:latin typeface="Fira Sans Medium" panose="020B0603050000020004"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990220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p:cNvSpPr>
            <a:spLocks noChangeArrowheads="1"/>
          </p:cNvSpPr>
          <p:nvPr/>
        </p:nvSpPr>
        <p:spPr bwMode="auto">
          <a:xfrm>
            <a:off x="4463442" y="305159"/>
            <a:ext cx="73128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l-PL" altLang="pl-PL" sz="2400" dirty="0" smtClean="0">
                <a:solidFill>
                  <a:srgbClr val="83C04C"/>
                </a:solidFill>
                <a:latin typeface="Fira Sans Light" panose="020B0403050000020004" pitchFamily="34" charset="0"/>
                <a:ea typeface="Lato" panose="020F0502020204030203" pitchFamily="34" charset="0"/>
                <a:cs typeface="Lato" panose="020F0502020204030203" pitchFamily="34" charset="0"/>
              </a:rPr>
              <a:t>PULPIT KIEROWCY</a:t>
            </a:r>
          </a:p>
          <a:p>
            <a:pPr algn="ctr"/>
            <a:r>
              <a:rPr lang="pl-PL" altLang="pl-PL" sz="2300" dirty="0" smtClean="0">
                <a:solidFill>
                  <a:srgbClr val="575756"/>
                </a:solidFill>
                <a:latin typeface="Fira Sans Medium" panose="020B0603050000020004" pitchFamily="34" charset="0"/>
                <a:ea typeface="Lato" panose="020F0502020204030203" pitchFamily="34" charset="0"/>
                <a:cs typeface="Lato" panose="020F0502020204030203" pitchFamily="34" charset="0"/>
              </a:rPr>
              <a:t>dotykowy</a:t>
            </a:r>
            <a:endParaRPr lang="pl-PL" altLang="pl-PL" sz="2300" dirty="0">
              <a:solidFill>
                <a:srgbClr val="575756"/>
              </a:solidFill>
              <a:latin typeface="Fira Sans Medium" panose="020B0603050000020004" pitchFamily="34" charset="0"/>
              <a:ea typeface="Lato" panose="020F0502020204030203" pitchFamily="34" charset="0"/>
              <a:cs typeface="Lato" panose="020F0502020204030203" pitchFamily="34" charset="0"/>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1627" y="1217332"/>
            <a:ext cx="3194649" cy="969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Prostokąt 8"/>
          <p:cNvSpPr/>
          <p:nvPr/>
        </p:nvSpPr>
        <p:spPr>
          <a:xfrm>
            <a:off x="196770" y="2304219"/>
            <a:ext cx="11579506" cy="1531701"/>
          </a:xfrm>
          <a:prstGeom prst="rect">
            <a:avLst/>
          </a:prstGeom>
        </p:spPr>
        <p:txBody>
          <a:bodyPr wrap="square">
            <a:spAutoFit/>
          </a:bodyPr>
          <a:lstStyle/>
          <a:p>
            <a:pPr>
              <a:lnSpc>
                <a:spcPct val="150000"/>
              </a:lnSpc>
            </a:pPr>
            <a:r>
              <a:rPr lang="pl-PL" sz="1600" b="0" dirty="0" smtClean="0">
                <a:latin typeface="Fira Sans Light" panose="020B0403050000020004" pitchFamily="34" charset="0"/>
              </a:rPr>
              <a:t>Autobus uruchamiany jest poprzez kluczyk stacyjki. Przełączenie na pozycję P2 załącza +15. </a:t>
            </a:r>
            <a:r>
              <a:rPr lang="de-DE" sz="1600" b="0" dirty="0" smtClean="0">
                <a:latin typeface="Fira Sans Light" panose="020B0403050000020004" pitchFamily="34" charset="0"/>
              </a:rPr>
              <a:t> </a:t>
            </a:r>
            <a:r>
              <a:rPr lang="pl-PL" sz="1600" b="0" dirty="0" smtClean="0">
                <a:latin typeface="Fira Sans Light" panose="020B0403050000020004" pitchFamily="34" charset="0"/>
              </a:rPr>
              <a:t>W ciągu 10 sekund trwa autodiagnoza </a:t>
            </a:r>
            <a:r>
              <a:rPr lang="pl-PL" sz="1600" b="0" dirty="0" err="1" smtClean="0">
                <a:latin typeface="Fira Sans Light" panose="020B0403050000020004" pitchFamily="34" charset="0"/>
              </a:rPr>
              <a:t>syustemu</a:t>
            </a:r>
            <a:r>
              <a:rPr lang="pl-PL" sz="1600" b="0" dirty="0" smtClean="0">
                <a:latin typeface="Fira Sans Light" panose="020B0403050000020004" pitchFamily="34" charset="0"/>
              </a:rPr>
              <a:t>. Pojawia się piktogram </a:t>
            </a:r>
            <a:r>
              <a:rPr lang="de-DE" sz="1600" b="1" dirty="0" smtClean="0">
                <a:latin typeface="Fira Sans Light" panose="020B0403050000020004" pitchFamily="34" charset="0"/>
              </a:rPr>
              <a:t>„Not </a:t>
            </a:r>
            <a:r>
              <a:rPr lang="de-DE" sz="1600" b="1" dirty="0" err="1">
                <a:latin typeface="Fira Sans Light" panose="020B0403050000020004" pitchFamily="34" charset="0"/>
              </a:rPr>
              <a:t>ready</a:t>
            </a:r>
            <a:r>
              <a:rPr lang="de-DE" sz="1600" b="1" dirty="0">
                <a:latin typeface="Fira Sans Light" panose="020B0403050000020004" pitchFamily="34" charset="0"/>
              </a:rPr>
              <a:t> </a:t>
            </a:r>
            <a:r>
              <a:rPr lang="de-DE" sz="1600" b="1" dirty="0" err="1">
                <a:latin typeface="Fira Sans Light" panose="020B0403050000020004" pitchFamily="34" charset="0"/>
              </a:rPr>
              <a:t>to</a:t>
            </a:r>
            <a:r>
              <a:rPr lang="de-DE" sz="1600" b="1" dirty="0">
                <a:latin typeface="Fira Sans Light" panose="020B0403050000020004" pitchFamily="34" charset="0"/>
              </a:rPr>
              <a:t> Go</a:t>
            </a:r>
            <a:r>
              <a:rPr lang="de-DE" sz="1600" b="1" dirty="0" smtClean="0">
                <a:latin typeface="Fira Sans Light" panose="020B0403050000020004" pitchFamily="34" charset="0"/>
              </a:rPr>
              <a:t>“. </a:t>
            </a:r>
            <a:r>
              <a:rPr lang="pl-PL" sz="1600" b="0" dirty="0" smtClean="0">
                <a:latin typeface="Fira Sans Light" panose="020B0403050000020004" pitchFamily="34" charset="0"/>
              </a:rPr>
              <a:t>Blokada jazdy</a:t>
            </a:r>
            <a:r>
              <a:rPr lang="de-DE" sz="1600" b="0" dirty="0" smtClean="0">
                <a:latin typeface="Fira Sans Light" panose="020B0403050000020004" pitchFamily="34" charset="0"/>
              </a:rPr>
              <a:t>. </a:t>
            </a:r>
            <a:r>
              <a:rPr lang="pl-PL" sz="1600" b="0" dirty="0" smtClean="0">
                <a:latin typeface="Fira Sans Light" panose="020B0403050000020004" pitchFamily="34" charset="0"/>
              </a:rPr>
              <a:t>Należy przełączyć kluczyk w pozycję P3, załączając napęd HV</a:t>
            </a:r>
            <a:r>
              <a:rPr lang="de-DE" sz="1600" b="0" dirty="0" smtClean="0">
                <a:latin typeface="Fira Sans Light" panose="020B0403050000020004" pitchFamily="34" charset="0"/>
              </a:rPr>
              <a:t>.</a:t>
            </a:r>
            <a:r>
              <a:rPr lang="pl-PL" sz="1600" b="0" dirty="0" smtClean="0">
                <a:latin typeface="Fira Sans Light" panose="020B0403050000020004" pitchFamily="34" charset="0"/>
              </a:rPr>
              <a:t> Pojawia się piktogram </a:t>
            </a:r>
            <a:r>
              <a:rPr lang="de-DE" sz="1600" b="1" dirty="0" smtClean="0">
                <a:latin typeface="Fira Sans Light" panose="020B0403050000020004" pitchFamily="34" charset="0"/>
              </a:rPr>
              <a:t>,,</a:t>
            </a:r>
            <a:r>
              <a:rPr lang="de-DE" sz="1600" b="1" dirty="0" err="1">
                <a:latin typeface="Fira Sans Light" panose="020B0403050000020004" pitchFamily="34" charset="0"/>
              </a:rPr>
              <a:t>Ready</a:t>
            </a:r>
            <a:r>
              <a:rPr lang="de-DE" sz="1600" b="1" dirty="0">
                <a:latin typeface="Fira Sans Light" panose="020B0403050000020004" pitchFamily="34" charset="0"/>
              </a:rPr>
              <a:t> </a:t>
            </a:r>
            <a:r>
              <a:rPr lang="de-DE" sz="1600" b="1" dirty="0" err="1">
                <a:latin typeface="Fira Sans Light" panose="020B0403050000020004" pitchFamily="34" charset="0"/>
              </a:rPr>
              <a:t>to</a:t>
            </a:r>
            <a:r>
              <a:rPr lang="de-DE" sz="1600" b="1" dirty="0">
                <a:latin typeface="Fira Sans Light" panose="020B0403050000020004" pitchFamily="34" charset="0"/>
              </a:rPr>
              <a:t> Go“. </a:t>
            </a:r>
          </a:p>
          <a:p>
            <a:pPr>
              <a:lnSpc>
                <a:spcPct val="150000"/>
              </a:lnSpc>
            </a:pPr>
            <a:r>
              <a:rPr lang="pl-PL" sz="1600" dirty="0" smtClean="0">
                <a:latin typeface="Fira Sans Light" panose="020B0403050000020004" pitchFamily="34" charset="0"/>
              </a:rPr>
              <a:t>W przypadku braku możliwości uruchomienia autobusu pojawia się piktogram o blokadzie startu. </a:t>
            </a:r>
            <a:endParaRPr lang="de-DE" sz="1600" dirty="0">
              <a:latin typeface="Fira Sans Light" panose="020B0403050000020004" pitchFamily="34" charset="0"/>
            </a:endParaRPr>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8785" y="4329041"/>
            <a:ext cx="1671817" cy="1368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8165" y="4128740"/>
            <a:ext cx="1574426" cy="1530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Prostokąt 11"/>
          <p:cNvSpPr/>
          <p:nvPr/>
        </p:nvSpPr>
        <p:spPr>
          <a:xfrm>
            <a:off x="2495216" y="5750337"/>
            <a:ext cx="1857375" cy="276999"/>
          </a:xfrm>
          <a:prstGeom prst="rect">
            <a:avLst/>
          </a:prstGeom>
        </p:spPr>
        <p:txBody>
          <a:bodyPr wrap="square">
            <a:spAutoFit/>
          </a:bodyPr>
          <a:lstStyle/>
          <a:p>
            <a:pPr algn="ctr"/>
            <a:r>
              <a:rPr lang="de-DE" sz="1200" b="1" dirty="0">
                <a:latin typeface="Fira Sans Light" panose="020B0403050000020004" pitchFamily="34" charset="0"/>
              </a:rPr>
              <a:t>Not </a:t>
            </a:r>
            <a:r>
              <a:rPr lang="de-DE" sz="1200" b="1" dirty="0" err="1">
                <a:latin typeface="Fira Sans Light" panose="020B0403050000020004" pitchFamily="34" charset="0"/>
              </a:rPr>
              <a:t>ready</a:t>
            </a:r>
            <a:r>
              <a:rPr lang="de-DE" sz="1200" b="1" dirty="0">
                <a:latin typeface="Fira Sans Light" panose="020B0403050000020004" pitchFamily="34" charset="0"/>
              </a:rPr>
              <a:t> </a:t>
            </a:r>
            <a:r>
              <a:rPr lang="de-DE" sz="1200" b="1" dirty="0" err="1">
                <a:latin typeface="Fira Sans Light" panose="020B0403050000020004" pitchFamily="34" charset="0"/>
              </a:rPr>
              <a:t>to</a:t>
            </a:r>
            <a:r>
              <a:rPr lang="de-DE" sz="1200" b="1" dirty="0">
                <a:latin typeface="Fira Sans Light" panose="020B0403050000020004" pitchFamily="34" charset="0"/>
              </a:rPr>
              <a:t> Go </a:t>
            </a:r>
            <a:endParaRPr lang="pl-PL" sz="1200" dirty="0">
              <a:latin typeface="Fira Sans Light" panose="020B0403050000020004" pitchFamily="34" charset="0"/>
            </a:endParaRPr>
          </a:p>
        </p:txBody>
      </p:sp>
      <p:pic>
        <p:nvPicPr>
          <p:cNvPr id="1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0401" y="4128740"/>
            <a:ext cx="1574681" cy="1530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Prostokąt 13"/>
          <p:cNvSpPr/>
          <p:nvPr/>
        </p:nvSpPr>
        <p:spPr>
          <a:xfrm>
            <a:off x="3982557" y="5750597"/>
            <a:ext cx="2950368" cy="276999"/>
          </a:xfrm>
          <a:prstGeom prst="rect">
            <a:avLst/>
          </a:prstGeom>
        </p:spPr>
        <p:txBody>
          <a:bodyPr wrap="square">
            <a:spAutoFit/>
          </a:bodyPr>
          <a:lstStyle/>
          <a:p>
            <a:pPr algn="ctr"/>
            <a:r>
              <a:rPr lang="de-DE" sz="1200" b="1" dirty="0" err="1">
                <a:latin typeface="Fira Sans Light" panose="020B0403050000020004" pitchFamily="34" charset="0"/>
              </a:rPr>
              <a:t>Ready</a:t>
            </a:r>
            <a:r>
              <a:rPr lang="de-DE" sz="1200" b="1" dirty="0">
                <a:latin typeface="Fira Sans Light" panose="020B0403050000020004" pitchFamily="34" charset="0"/>
              </a:rPr>
              <a:t> </a:t>
            </a:r>
            <a:r>
              <a:rPr lang="de-DE" sz="1200" b="1" dirty="0" err="1">
                <a:latin typeface="Fira Sans Light" panose="020B0403050000020004" pitchFamily="34" charset="0"/>
              </a:rPr>
              <a:t>to</a:t>
            </a:r>
            <a:r>
              <a:rPr lang="de-DE" sz="1200" b="1" dirty="0">
                <a:latin typeface="Fira Sans Light" panose="020B0403050000020004" pitchFamily="34" charset="0"/>
              </a:rPr>
              <a:t> Go </a:t>
            </a:r>
            <a:endParaRPr lang="pl-PL" sz="1200" dirty="0">
              <a:latin typeface="Fira Sans Light" panose="020B0403050000020004" pitchFamily="34" charset="0"/>
            </a:endParaRPr>
          </a:p>
        </p:txBody>
      </p:sp>
      <p:pic>
        <p:nvPicPr>
          <p:cNvPr id="1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96228" y="4120101"/>
            <a:ext cx="1567848" cy="1483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Prostokąt 15"/>
          <p:cNvSpPr/>
          <p:nvPr/>
        </p:nvSpPr>
        <p:spPr>
          <a:xfrm>
            <a:off x="6194717" y="5750336"/>
            <a:ext cx="2370870" cy="276999"/>
          </a:xfrm>
          <a:prstGeom prst="rect">
            <a:avLst/>
          </a:prstGeom>
        </p:spPr>
        <p:txBody>
          <a:bodyPr wrap="square">
            <a:spAutoFit/>
          </a:bodyPr>
          <a:lstStyle/>
          <a:p>
            <a:pPr algn="ctr"/>
            <a:r>
              <a:rPr lang="pl-PL" sz="1200" b="1" dirty="0" smtClean="0">
                <a:latin typeface="Fira Sans Light" panose="020B0403050000020004" pitchFamily="34" charset="0"/>
              </a:rPr>
              <a:t>„Blokada jazdy” </a:t>
            </a:r>
            <a:endParaRPr lang="pl-PL" sz="1200" b="1" dirty="0">
              <a:latin typeface="Fira Sans Light" panose="020B0403050000020004" pitchFamily="34" charset="0"/>
            </a:endParaRPr>
          </a:p>
        </p:txBody>
      </p:sp>
      <p:pic>
        <p:nvPicPr>
          <p:cNvPr id="1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93254" y="4012411"/>
            <a:ext cx="600075" cy="1876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Prostokąt 17"/>
          <p:cNvSpPr>
            <a:spLocks noChangeArrowheads="1"/>
          </p:cNvSpPr>
          <p:nvPr/>
        </p:nvSpPr>
        <p:spPr bwMode="auto">
          <a:xfrm>
            <a:off x="326140" y="1221098"/>
            <a:ext cx="73128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400" dirty="0" smtClean="0">
                <a:solidFill>
                  <a:srgbClr val="83C04C"/>
                </a:solidFill>
                <a:latin typeface="Fira Sans Light" panose="020B0403050000020004" pitchFamily="34" charset="0"/>
                <a:ea typeface="Lato" panose="020F0502020204030203" pitchFamily="34" charset="0"/>
                <a:cs typeface="Lato" panose="020F0502020204030203" pitchFamily="34" charset="0"/>
              </a:rPr>
              <a:t>Opcja 1</a:t>
            </a:r>
            <a:endParaRPr lang="pl-PL" altLang="pl-PL" sz="2300" dirty="0">
              <a:solidFill>
                <a:srgbClr val="575756"/>
              </a:solidFill>
              <a:latin typeface="Fira Sans Medium" panose="020B0603050000020004"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4166745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rostokąt 12"/>
          <p:cNvSpPr/>
          <p:nvPr/>
        </p:nvSpPr>
        <p:spPr>
          <a:xfrm>
            <a:off x="1" y="951993"/>
            <a:ext cx="12191999" cy="5232400"/>
          </a:xfrm>
          <a:prstGeom prst="rect">
            <a:avLst/>
          </a:prstGeom>
          <a:gradFill flip="none" rotWithShape="1">
            <a:gsLst>
              <a:gs pos="100000">
                <a:srgbClr val="EAEAEA">
                  <a:alpha val="0"/>
                </a:srgbClr>
              </a:gs>
              <a:gs pos="0">
                <a:srgbClr val="FFFFFF">
                  <a:alpha val="0"/>
                </a:srgbClr>
              </a:gs>
              <a:gs pos="13000">
                <a:srgbClr val="D4D4D4">
                  <a:alpha val="10000"/>
                </a:srgbClr>
              </a:gs>
              <a:gs pos="83000">
                <a:srgbClr val="D4D4D4">
                  <a:alpha val="10000"/>
                </a:srgbClr>
              </a:gs>
              <a:gs pos="62000">
                <a:srgbClr val="D4D4D4">
                  <a:alpha val="20000"/>
                </a:srgbClr>
              </a:gs>
              <a:gs pos="45000">
                <a:srgbClr val="D5D5D5">
                  <a:alpha val="29000"/>
                </a:srgbClr>
              </a:gs>
              <a:gs pos="27000">
                <a:schemeClr val="accent3">
                  <a:lumMod val="45000"/>
                  <a:lumOff val="55000"/>
                  <a:alpha val="2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dirty="0">
              <a:solidFill>
                <a:schemeClr val="tx1">
                  <a:lumMod val="65000"/>
                  <a:lumOff val="35000"/>
                </a:schemeClr>
              </a:solidFill>
            </a:endParaRPr>
          </a:p>
        </p:txBody>
      </p:sp>
      <p:sp>
        <p:nvSpPr>
          <p:cNvPr id="35" name="Tytuł 1"/>
          <p:cNvSpPr txBox="1">
            <a:spLocks/>
          </p:cNvSpPr>
          <p:nvPr/>
        </p:nvSpPr>
        <p:spPr bwMode="auto">
          <a:xfrm>
            <a:off x="571499" y="1765300"/>
            <a:ext cx="9167724"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90000"/>
              </a:lnSpc>
            </a:pPr>
            <a:r>
              <a:rPr lang="pl-PL" altLang="pl-PL" sz="2400" dirty="0" smtClean="0">
                <a:solidFill>
                  <a:srgbClr val="575756"/>
                </a:solidFill>
                <a:latin typeface="Fira Sans Medium" panose="020B0603050000020004" pitchFamily="34" charset="0"/>
                <a:ea typeface="Lato" panose="020F0502020204030203" pitchFamily="34" charset="0"/>
                <a:cs typeface="Lato" panose="020F0502020204030203" pitchFamily="34" charset="0"/>
              </a:rPr>
              <a:t>Szkolenie kierowców z zakresu autobusu </a:t>
            </a:r>
            <a:r>
              <a:rPr lang="pl-PL" altLang="pl-PL" sz="2400" dirty="0" err="1" smtClean="0">
                <a:solidFill>
                  <a:srgbClr val="575756"/>
                </a:solidFill>
                <a:latin typeface="Fira Sans Medium" panose="020B0603050000020004" pitchFamily="34" charset="0"/>
                <a:ea typeface="Lato" panose="020F0502020204030203" pitchFamily="34" charset="0"/>
                <a:cs typeface="Lato" panose="020F0502020204030203" pitchFamily="34" charset="0"/>
              </a:rPr>
              <a:t>noweUrbino</a:t>
            </a:r>
            <a:r>
              <a:rPr lang="pl-PL" altLang="pl-PL" sz="2400" dirty="0" smtClean="0">
                <a:solidFill>
                  <a:srgbClr val="575756"/>
                </a:solidFill>
                <a:latin typeface="Fira Sans Medium" panose="020B0603050000020004" pitchFamily="34" charset="0"/>
                <a:ea typeface="Lato" panose="020F0502020204030203" pitchFamily="34" charset="0"/>
                <a:cs typeface="Lato" panose="020F0502020204030203" pitchFamily="34" charset="0"/>
              </a:rPr>
              <a:t> </a:t>
            </a:r>
            <a:r>
              <a:rPr lang="pl-PL" altLang="pl-PL" sz="2400" i="1" dirty="0" err="1" smtClean="0">
                <a:solidFill>
                  <a:srgbClr val="575756"/>
                </a:solidFill>
                <a:latin typeface="Fira Sans Medium" panose="020B0603050000020004" pitchFamily="34" charset="0"/>
                <a:ea typeface="Lato" panose="020F0502020204030203" pitchFamily="34" charset="0"/>
                <a:cs typeface="Lato" panose="020F0502020204030203" pitchFamily="34" charset="0"/>
              </a:rPr>
              <a:t>electric</a:t>
            </a:r>
            <a:endParaRPr lang="pl-PL" altLang="pl-PL" sz="2400" i="1" dirty="0">
              <a:solidFill>
                <a:srgbClr val="575756"/>
              </a:solidFill>
              <a:latin typeface="Fira Sans Medium" panose="020B0603050000020004" pitchFamily="34" charset="0"/>
              <a:ea typeface="Lato" panose="020F0502020204030203" pitchFamily="34" charset="0"/>
              <a:cs typeface="Lato" panose="020F0502020204030203" pitchFamily="34" charset="0"/>
            </a:endParaRPr>
          </a:p>
        </p:txBody>
      </p:sp>
      <p:sp>
        <p:nvSpPr>
          <p:cNvPr id="36" name="Tytuł 1"/>
          <p:cNvSpPr txBox="1">
            <a:spLocks/>
          </p:cNvSpPr>
          <p:nvPr/>
        </p:nvSpPr>
        <p:spPr bwMode="auto">
          <a:xfrm>
            <a:off x="271727" y="2852369"/>
            <a:ext cx="5775325"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indent="0">
              <a:spcBef>
                <a:spcPts val="600"/>
              </a:spcBef>
            </a:pPr>
            <a:r>
              <a:rPr lang="pl-PL" altLang="pl-PL" sz="1600" b="1" dirty="0" smtClean="0">
                <a:solidFill>
                  <a:srgbClr val="575756"/>
                </a:solidFill>
                <a:latin typeface="Fira Sans" panose="020B0503050000020004" pitchFamily="34" charset="0"/>
                <a:ea typeface="Lato" panose="020F0502020204030203" pitchFamily="34" charset="0"/>
                <a:cs typeface="Lato" panose="020F0502020204030203" pitchFamily="34" charset="0"/>
              </a:rPr>
              <a:t>Plan szkolenia</a:t>
            </a:r>
          </a:p>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Co to jest autobus elektryczny? </a:t>
            </a:r>
          </a:p>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Zasada działania</a:t>
            </a:r>
          </a:p>
          <a:p>
            <a:pPr>
              <a:spcBef>
                <a:spcPts val="600"/>
              </a:spcBef>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Komponenty - zabudowa</a:t>
            </a:r>
          </a:p>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Miejsce pracy kierowcy</a:t>
            </a:r>
          </a:p>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Bezpieczeństwo</a:t>
            </a:r>
          </a:p>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Postępowanie w sytuacjach awaryjnych</a:t>
            </a:r>
          </a:p>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Silnik trakcyjny</a:t>
            </a:r>
          </a:p>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Kompresor powietrza</a:t>
            </a:r>
          </a:p>
        </p:txBody>
      </p:sp>
      <p:cxnSp>
        <p:nvCxnSpPr>
          <p:cNvPr id="38" name="Łącznik prosty 37"/>
          <p:cNvCxnSpPr/>
          <p:nvPr/>
        </p:nvCxnSpPr>
        <p:spPr>
          <a:xfrm>
            <a:off x="652463" y="2378076"/>
            <a:ext cx="2771775" cy="0"/>
          </a:xfrm>
          <a:prstGeom prst="line">
            <a:avLst/>
          </a:prstGeom>
          <a:ln w="19050">
            <a:solidFill>
              <a:srgbClr val="D3D3D3"/>
            </a:solidFill>
          </a:ln>
        </p:spPr>
        <p:style>
          <a:lnRef idx="1">
            <a:schemeClr val="accent1"/>
          </a:lnRef>
          <a:fillRef idx="0">
            <a:schemeClr val="accent1"/>
          </a:fillRef>
          <a:effectRef idx="0">
            <a:schemeClr val="accent1"/>
          </a:effectRef>
          <a:fontRef idx="minor">
            <a:schemeClr val="tx1"/>
          </a:fontRef>
        </p:style>
      </p:cxnSp>
      <p:pic>
        <p:nvPicPr>
          <p:cNvPr id="39" name="Obraz 4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015663" y="4921250"/>
            <a:ext cx="922337" cy="17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Prostokąt 39"/>
          <p:cNvSpPr/>
          <p:nvPr/>
        </p:nvSpPr>
        <p:spPr>
          <a:xfrm>
            <a:off x="-1" y="1323975"/>
            <a:ext cx="1276809" cy="282575"/>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41" name="pole tekstowe 48"/>
          <p:cNvSpPr txBox="1">
            <a:spLocks noChangeArrowheads="1"/>
          </p:cNvSpPr>
          <p:nvPr/>
        </p:nvSpPr>
        <p:spPr bwMode="auto">
          <a:xfrm>
            <a:off x="436108" y="1303338"/>
            <a:ext cx="756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1600" b="1" dirty="0" smtClean="0">
                <a:solidFill>
                  <a:schemeClr val="bg1"/>
                </a:solidFill>
                <a:latin typeface="Fira Sans SemiBold" panose="020B0603050000020004" pitchFamily="34" charset="0"/>
              </a:rPr>
              <a:t>Plan</a:t>
            </a:r>
            <a:endParaRPr lang="pl-PL" altLang="pl-PL" sz="1600" b="1" dirty="0">
              <a:solidFill>
                <a:schemeClr val="bg1"/>
              </a:solidFill>
              <a:latin typeface="Fira Sans SemiBold" panose="020B0603050000020004" pitchFamily="34" charset="0"/>
            </a:endParaRPr>
          </a:p>
        </p:txBody>
      </p:sp>
      <p:pic>
        <p:nvPicPr>
          <p:cNvPr id="42" name="Obraz 4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9390" y="1400175"/>
            <a:ext cx="82550"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rójkąt prostokątny 10"/>
          <p:cNvSpPr/>
          <p:nvPr/>
        </p:nvSpPr>
        <p:spPr>
          <a:xfrm rot="16200000">
            <a:off x="11589545" y="6270784"/>
            <a:ext cx="609600" cy="595314"/>
          </a:xfrm>
          <a:prstGeom prst="rtTriangle">
            <a:avLst/>
          </a:prstGeom>
          <a:solidFill>
            <a:srgbClr val="85BF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ole tekstowe 11"/>
          <p:cNvSpPr txBox="1"/>
          <p:nvPr/>
        </p:nvSpPr>
        <p:spPr>
          <a:xfrm>
            <a:off x="11908656" y="6549574"/>
            <a:ext cx="279244" cy="323165"/>
          </a:xfrm>
          <a:prstGeom prst="rect">
            <a:avLst/>
          </a:prstGeom>
          <a:noFill/>
        </p:spPr>
        <p:txBody>
          <a:bodyPr wrap="none" rtlCol="0">
            <a:spAutoFit/>
          </a:bodyPr>
          <a:lstStyle/>
          <a:p>
            <a:r>
              <a:rPr lang="pl-PL" sz="1500" dirty="0">
                <a:solidFill>
                  <a:schemeClr val="bg1"/>
                </a:solidFill>
              </a:rPr>
              <a:t>2</a:t>
            </a:r>
          </a:p>
        </p:txBody>
      </p:sp>
      <p:pic>
        <p:nvPicPr>
          <p:cNvPr id="15" name="Picture 2" descr="\\Solaris_pl\bolechowo\Marketing\WSPOLNY\GRAFICZNE\logo produktowe\NOWE logo produktowe\urbino_electric.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59071" y="6102725"/>
            <a:ext cx="2347119" cy="321829"/>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2"/>
          <p:cNvSpPr>
            <a:spLocks noChangeArrowheads="1"/>
          </p:cNvSpPr>
          <p:nvPr/>
        </p:nvSpPr>
        <p:spPr bwMode="auto">
          <a:xfrm>
            <a:off x="5155361" y="5925086"/>
            <a:ext cx="2910205" cy="677108"/>
          </a:xfrm>
          <a:prstGeom prst="rect">
            <a:avLst/>
          </a:prstGeom>
          <a:noFill/>
          <a:ln w="9525">
            <a:noFill/>
            <a:miter lim="800000"/>
            <a:headEnd/>
            <a:tailEnd/>
          </a:ln>
          <a:effectLst/>
        </p:spPr>
        <p:txBody>
          <a:bodyPr wrap="square" anchor="b">
            <a:spAutoFit/>
          </a:bodyPr>
          <a:lstStyle/>
          <a:p>
            <a:pPr algn="ctr">
              <a:defRPr/>
            </a:pPr>
            <a:r>
              <a:rPr lang="pl-PL" sz="1400" b="1" dirty="0" smtClean="0">
                <a:solidFill>
                  <a:srgbClr val="62A138"/>
                </a:solidFill>
                <a:latin typeface="+mj-lt"/>
              </a:rPr>
              <a:t>Błażej Pacholski</a:t>
            </a:r>
          </a:p>
          <a:p>
            <a:pPr algn="ctr">
              <a:defRPr/>
            </a:pPr>
            <a:r>
              <a:rPr lang="pl-PL" sz="1200" dirty="0" smtClean="0">
                <a:solidFill>
                  <a:srgbClr val="62A138"/>
                </a:solidFill>
                <a:latin typeface="+mj-lt"/>
              </a:rPr>
              <a:t>SOLARIS BUS &amp; COACH S.A.</a:t>
            </a:r>
            <a:br>
              <a:rPr lang="pl-PL" sz="1200" dirty="0" smtClean="0">
                <a:solidFill>
                  <a:srgbClr val="62A138"/>
                </a:solidFill>
                <a:latin typeface="+mj-lt"/>
              </a:rPr>
            </a:br>
            <a:r>
              <a:rPr lang="pl-PL" sz="1200" dirty="0" smtClean="0">
                <a:solidFill>
                  <a:srgbClr val="62A138"/>
                </a:solidFill>
                <a:latin typeface="+mj-lt"/>
              </a:rPr>
              <a:t>Szkolenia Techniczne</a:t>
            </a:r>
            <a:endParaRPr lang="de-DE" sz="1200" dirty="0">
              <a:solidFill>
                <a:srgbClr val="62A138"/>
              </a:solidFill>
              <a:latin typeface="+mj-lt"/>
            </a:endParaRPr>
          </a:p>
        </p:txBody>
      </p:sp>
      <p:sp>
        <p:nvSpPr>
          <p:cNvPr id="17" name="Rectangle 11"/>
          <p:cNvSpPr>
            <a:spLocks noChangeArrowheads="1"/>
          </p:cNvSpPr>
          <p:nvPr/>
        </p:nvSpPr>
        <p:spPr bwMode="auto">
          <a:xfrm>
            <a:off x="1064525" y="6175580"/>
            <a:ext cx="3265487" cy="307975"/>
          </a:xfrm>
          <a:prstGeom prst="rect">
            <a:avLst/>
          </a:prstGeom>
          <a:noFill/>
          <a:ln w="9525">
            <a:noFill/>
            <a:miter lim="800000"/>
            <a:headEnd/>
            <a:tailEnd/>
          </a:ln>
          <a:effectLst/>
        </p:spPr>
        <p:txBody>
          <a:bodyPr anchor="b">
            <a:spAutoFit/>
          </a:bodyPr>
          <a:lstStyle/>
          <a:p>
            <a:pPr algn="r">
              <a:defRPr/>
            </a:pPr>
            <a:r>
              <a:rPr lang="pl-PL" sz="1400" dirty="0" smtClean="0">
                <a:solidFill>
                  <a:srgbClr val="62A138"/>
                </a:solidFill>
                <a:latin typeface="+mj-lt"/>
              </a:rPr>
              <a:t>Sosnowiec, </a:t>
            </a:r>
            <a:r>
              <a:rPr lang="pl-PL" sz="1400" dirty="0" smtClean="0">
                <a:solidFill>
                  <a:srgbClr val="62A138"/>
                </a:solidFill>
                <a:latin typeface="+mj-lt"/>
              </a:rPr>
              <a:t>15.03. – 16.03.2018</a:t>
            </a:r>
            <a:endParaRPr lang="pl-PL" sz="1400" dirty="0">
              <a:solidFill>
                <a:srgbClr val="62A138"/>
              </a:solidFill>
              <a:latin typeface="+mj-lt"/>
            </a:endParaRPr>
          </a:p>
        </p:txBody>
      </p:sp>
      <p:sp>
        <p:nvSpPr>
          <p:cNvPr id="19" name="Tytuł 1"/>
          <p:cNvSpPr txBox="1">
            <a:spLocks/>
          </p:cNvSpPr>
          <p:nvPr/>
        </p:nvSpPr>
        <p:spPr bwMode="auto">
          <a:xfrm>
            <a:off x="5057087" y="2933193"/>
            <a:ext cx="5775325"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Prace przeglądowe</a:t>
            </a:r>
          </a:p>
          <a:p>
            <a:pPr>
              <a:spcBef>
                <a:spcPts val="600"/>
              </a:spcBef>
              <a:buFontTx/>
              <a:buBlip>
                <a:blip r:embed="rId2"/>
              </a:buBlip>
            </a:pPr>
            <a:r>
              <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rPr>
              <a:t>Instalacja 24V</a:t>
            </a:r>
          </a:p>
          <a:p>
            <a:pPr>
              <a:spcBef>
                <a:spcPts val="600"/>
              </a:spcBef>
              <a:buBlip>
                <a:blip r:embed="rId2"/>
              </a:buBlip>
            </a:pPr>
            <a:r>
              <a:rPr lang="pl-PL" altLang="pl-PL" sz="1600" dirty="0" err="1" smtClean="0">
                <a:solidFill>
                  <a:srgbClr val="575756"/>
                </a:solidFill>
                <a:latin typeface="Fira Sans" panose="020B0503050000020004" pitchFamily="34" charset="0"/>
                <a:ea typeface="Lato" panose="020F0502020204030203" pitchFamily="34" charset="0"/>
                <a:cs typeface="Lato" panose="020F0502020204030203" pitchFamily="34" charset="0"/>
              </a:rPr>
              <a:t>Pnaumatyka</a:t>
            </a:r>
            <a:endParaRPr lang="pl-PL" altLang="pl-PL" sz="1600" dirty="0" smtClean="0">
              <a:solidFill>
                <a:srgbClr val="575756"/>
              </a:solidFill>
              <a:latin typeface="Fira Sans" panose="020B0503050000020004"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0591764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p:cNvSpPr>
            <a:spLocks noChangeArrowheads="1"/>
          </p:cNvSpPr>
          <p:nvPr/>
        </p:nvSpPr>
        <p:spPr bwMode="auto">
          <a:xfrm>
            <a:off x="4463442" y="305159"/>
            <a:ext cx="73128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l-PL" altLang="pl-PL" sz="2400" dirty="0" smtClean="0">
                <a:solidFill>
                  <a:srgbClr val="83C04C"/>
                </a:solidFill>
                <a:latin typeface="Fira Sans Light" panose="020B0403050000020004" pitchFamily="34" charset="0"/>
                <a:ea typeface="Lato" panose="020F0502020204030203" pitchFamily="34" charset="0"/>
                <a:cs typeface="Lato" panose="020F0502020204030203" pitchFamily="34" charset="0"/>
              </a:rPr>
              <a:t>PULPIT KIEROWCY</a:t>
            </a:r>
          </a:p>
          <a:p>
            <a:pPr algn="ctr"/>
            <a:r>
              <a:rPr lang="pl-PL" altLang="pl-PL" sz="2300" dirty="0" smtClean="0">
                <a:solidFill>
                  <a:srgbClr val="575756"/>
                </a:solidFill>
                <a:latin typeface="Fira Sans Medium" panose="020B0603050000020004" pitchFamily="34" charset="0"/>
                <a:ea typeface="Lato" panose="020F0502020204030203" pitchFamily="34" charset="0"/>
                <a:cs typeface="Lato" panose="020F0502020204030203" pitchFamily="34" charset="0"/>
              </a:rPr>
              <a:t>dotykowy</a:t>
            </a:r>
            <a:endParaRPr lang="pl-PL" altLang="pl-PL" sz="2300" dirty="0">
              <a:solidFill>
                <a:srgbClr val="575756"/>
              </a:solidFill>
              <a:latin typeface="Fira Sans Medium" panose="020B0603050000020004" pitchFamily="34" charset="0"/>
              <a:ea typeface="Lato" panose="020F0502020204030203" pitchFamily="34" charset="0"/>
              <a:cs typeface="Lato" panose="020F0502020204030203" pitchFamily="34" charset="0"/>
            </a:endParaRPr>
          </a:p>
        </p:txBody>
      </p:sp>
      <p:sp>
        <p:nvSpPr>
          <p:cNvPr id="9" name="Prostokąt 8"/>
          <p:cNvSpPr/>
          <p:nvPr/>
        </p:nvSpPr>
        <p:spPr>
          <a:xfrm>
            <a:off x="196770" y="1841231"/>
            <a:ext cx="10498238" cy="1061829"/>
          </a:xfrm>
          <a:prstGeom prst="rect">
            <a:avLst/>
          </a:prstGeom>
        </p:spPr>
        <p:txBody>
          <a:bodyPr wrap="square">
            <a:spAutoFit/>
          </a:bodyPr>
          <a:lstStyle/>
          <a:p>
            <a:pPr>
              <a:lnSpc>
                <a:spcPct val="150000"/>
              </a:lnSpc>
            </a:pPr>
            <a:r>
              <a:rPr lang="pl-PL" sz="1400" dirty="0">
                <a:latin typeface="Fira Sans Light" panose="020B0403050000020004" pitchFamily="34" charset="0"/>
              </a:rPr>
              <a:t>Pojazd uruchamia się poprzez przekręcenie kluczyka. Załączone zostanie zasilanie +15. Możliwość jazdy jest zablokowana. Następnie należy nacisnąć przycisk START. Pojazd będzie gotowy do jazdy oraz nastąpi załączenie napięcia z baterii trakcyjnych, </a:t>
            </a:r>
            <a:r>
              <a:rPr lang="pl-PL" sz="1400" dirty="0" smtClean="0">
                <a:latin typeface="Fira Sans Light" panose="020B0403050000020004" pitchFamily="34" charset="0"/>
              </a:rPr>
              <a:t/>
            </a:r>
            <a:br>
              <a:rPr lang="pl-PL" sz="1400" dirty="0" smtClean="0">
                <a:latin typeface="Fira Sans Light" panose="020B0403050000020004" pitchFamily="34" charset="0"/>
              </a:rPr>
            </a:br>
            <a:r>
              <a:rPr lang="pl-PL" sz="1400" dirty="0" smtClean="0">
                <a:latin typeface="Fira Sans Light" panose="020B0403050000020004" pitchFamily="34" charset="0"/>
              </a:rPr>
              <a:t>z </a:t>
            </a:r>
            <a:r>
              <a:rPr lang="pl-PL" sz="1400" dirty="0">
                <a:latin typeface="Fira Sans Light" panose="020B0403050000020004" pitchFamily="34" charset="0"/>
              </a:rPr>
              <a:t>których ładowane są akumulatory pokładowe 24 V. </a:t>
            </a:r>
            <a:endParaRPr lang="de-DE" sz="1400" dirty="0">
              <a:latin typeface="Fira Sans Light" panose="020B0403050000020004" pitchFamily="34" charset="0"/>
            </a:endParaRPr>
          </a:p>
        </p:txBody>
      </p:sp>
      <p:pic>
        <p:nvPicPr>
          <p:cNvPr id="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5008" y="1682764"/>
            <a:ext cx="1325902" cy="1085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165" y="4128740"/>
            <a:ext cx="1574426" cy="1530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Prostokąt 11"/>
          <p:cNvSpPr/>
          <p:nvPr/>
        </p:nvSpPr>
        <p:spPr>
          <a:xfrm>
            <a:off x="2495216" y="5750337"/>
            <a:ext cx="1857375" cy="276999"/>
          </a:xfrm>
          <a:prstGeom prst="rect">
            <a:avLst/>
          </a:prstGeom>
        </p:spPr>
        <p:txBody>
          <a:bodyPr wrap="square">
            <a:spAutoFit/>
          </a:bodyPr>
          <a:lstStyle/>
          <a:p>
            <a:pPr algn="ctr"/>
            <a:r>
              <a:rPr lang="de-DE" sz="1200" b="1" dirty="0">
                <a:latin typeface="Fira Sans Light" panose="020B0403050000020004" pitchFamily="34" charset="0"/>
              </a:rPr>
              <a:t>Not </a:t>
            </a:r>
            <a:r>
              <a:rPr lang="de-DE" sz="1200" b="1" dirty="0" err="1">
                <a:latin typeface="Fira Sans Light" panose="020B0403050000020004" pitchFamily="34" charset="0"/>
              </a:rPr>
              <a:t>ready</a:t>
            </a:r>
            <a:r>
              <a:rPr lang="de-DE" sz="1200" b="1" dirty="0">
                <a:latin typeface="Fira Sans Light" panose="020B0403050000020004" pitchFamily="34" charset="0"/>
              </a:rPr>
              <a:t> </a:t>
            </a:r>
            <a:r>
              <a:rPr lang="de-DE" sz="1200" b="1" dirty="0" err="1">
                <a:latin typeface="Fira Sans Light" panose="020B0403050000020004" pitchFamily="34" charset="0"/>
              </a:rPr>
              <a:t>to</a:t>
            </a:r>
            <a:r>
              <a:rPr lang="de-DE" sz="1200" b="1" dirty="0">
                <a:latin typeface="Fira Sans Light" panose="020B0403050000020004" pitchFamily="34" charset="0"/>
              </a:rPr>
              <a:t> Go </a:t>
            </a:r>
            <a:endParaRPr lang="pl-PL" sz="1200" dirty="0">
              <a:latin typeface="Fira Sans Light" panose="020B0403050000020004" pitchFamily="34" charset="0"/>
            </a:endParaRPr>
          </a:p>
        </p:txBody>
      </p:sp>
      <p:pic>
        <p:nvPicPr>
          <p:cNvPr id="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0401" y="4128740"/>
            <a:ext cx="1574681" cy="1530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Prostokąt 13"/>
          <p:cNvSpPr/>
          <p:nvPr/>
        </p:nvSpPr>
        <p:spPr>
          <a:xfrm>
            <a:off x="3982557" y="5750597"/>
            <a:ext cx="2950368" cy="276999"/>
          </a:xfrm>
          <a:prstGeom prst="rect">
            <a:avLst/>
          </a:prstGeom>
        </p:spPr>
        <p:txBody>
          <a:bodyPr wrap="square">
            <a:spAutoFit/>
          </a:bodyPr>
          <a:lstStyle/>
          <a:p>
            <a:pPr algn="ctr"/>
            <a:r>
              <a:rPr lang="de-DE" sz="1200" b="1" dirty="0" err="1">
                <a:latin typeface="Fira Sans Light" panose="020B0403050000020004" pitchFamily="34" charset="0"/>
              </a:rPr>
              <a:t>Ready</a:t>
            </a:r>
            <a:r>
              <a:rPr lang="de-DE" sz="1200" b="1" dirty="0">
                <a:latin typeface="Fira Sans Light" panose="020B0403050000020004" pitchFamily="34" charset="0"/>
              </a:rPr>
              <a:t> </a:t>
            </a:r>
            <a:r>
              <a:rPr lang="de-DE" sz="1200" b="1" dirty="0" err="1">
                <a:latin typeface="Fira Sans Light" panose="020B0403050000020004" pitchFamily="34" charset="0"/>
              </a:rPr>
              <a:t>to</a:t>
            </a:r>
            <a:r>
              <a:rPr lang="de-DE" sz="1200" b="1" dirty="0">
                <a:latin typeface="Fira Sans Light" panose="020B0403050000020004" pitchFamily="34" charset="0"/>
              </a:rPr>
              <a:t> Go </a:t>
            </a:r>
            <a:endParaRPr lang="pl-PL" sz="1200" dirty="0">
              <a:latin typeface="Fira Sans Light" panose="020B0403050000020004" pitchFamily="34" charset="0"/>
            </a:endParaRPr>
          </a:p>
        </p:txBody>
      </p:sp>
      <p:pic>
        <p:nvPicPr>
          <p:cNvPr id="15"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6228" y="4120101"/>
            <a:ext cx="1567848" cy="1483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Prostokąt 15"/>
          <p:cNvSpPr/>
          <p:nvPr/>
        </p:nvSpPr>
        <p:spPr>
          <a:xfrm>
            <a:off x="6194717" y="5750336"/>
            <a:ext cx="2370870" cy="276999"/>
          </a:xfrm>
          <a:prstGeom prst="rect">
            <a:avLst/>
          </a:prstGeom>
        </p:spPr>
        <p:txBody>
          <a:bodyPr wrap="square">
            <a:spAutoFit/>
          </a:bodyPr>
          <a:lstStyle/>
          <a:p>
            <a:pPr algn="ctr"/>
            <a:r>
              <a:rPr lang="pl-PL" sz="1200" b="1" dirty="0" smtClean="0">
                <a:latin typeface="Fira Sans Light" panose="020B0403050000020004" pitchFamily="34" charset="0"/>
              </a:rPr>
              <a:t>„Blokada jazdy” </a:t>
            </a:r>
            <a:endParaRPr lang="pl-PL" sz="1200" b="1" dirty="0">
              <a:latin typeface="Fira Sans Light" panose="020B0403050000020004" pitchFamily="34" charset="0"/>
            </a:endParaRPr>
          </a:p>
        </p:txBody>
      </p:sp>
      <p:pic>
        <p:nvPicPr>
          <p:cNvPr id="17"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93254" y="4012411"/>
            <a:ext cx="600075" cy="1876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Prostokąt 17"/>
          <p:cNvSpPr>
            <a:spLocks noChangeArrowheads="1"/>
          </p:cNvSpPr>
          <p:nvPr/>
        </p:nvSpPr>
        <p:spPr bwMode="auto">
          <a:xfrm>
            <a:off x="326140" y="1221098"/>
            <a:ext cx="73128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400" dirty="0" smtClean="0">
                <a:solidFill>
                  <a:srgbClr val="83C04C"/>
                </a:solidFill>
                <a:latin typeface="Fira Sans Light" panose="020B0403050000020004" pitchFamily="34" charset="0"/>
                <a:ea typeface="Lato" panose="020F0502020204030203" pitchFamily="34" charset="0"/>
                <a:cs typeface="Lato" panose="020F0502020204030203" pitchFamily="34" charset="0"/>
              </a:rPr>
              <a:t>Opcja 2</a:t>
            </a:r>
            <a:endParaRPr lang="pl-PL" altLang="pl-PL" sz="2300" dirty="0">
              <a:solidFill>
                <a:srgbClr val="575756"/>
              </a:solidFill>
              <a:latin typeface="Fira Sans Medium" panose="020B0603050000020004" pitchFamily="34" charset="0"/>
              <a:ea typeface="Lato" panose="020F0502020204030203" pitchFamily="34" charset="0"/>
              <a:cs typeface="Lato" panose="020F0502020204030203" pitchFamily="34" charset="0"/>
            </a:endParaRPr>
          </a:p>
        </p:txBody>
      </p:sp>
      <p:sp>
        <p:nvSpPr>
          <p:cNvPr id="2" name="Prostokąt 1"/>
          <p:cNvSpPr/>
          <p:nvPr/>
        </p:nvSpPr>
        <p:spPr>
          <a:xfrm>
            <a:off x="375394" y="3244334"/>
            <a:ext cx="8817860" cy="276999"/>
          </a:xfrm>
          <a:prstGeom prst="rect">
            <a:avLst/>
          </a:prstGeom>
        </p:spPr>
        <p:txBody>
          <a:bodyPr wrap="square">
            <a:spAutoFit/>
          </a:bodyPr>
          <a:lstStyle/>
          <a:p>
            <a:r>
              <a:rPr lang="pl-PL" sz="1200" dirty="0"/>
              <a:t>oczekiwanie na uruchomienie systemu, wyświetla się przez ok. 2 s. </a:t>
            </a:r>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09467" y="2751749"/>
            <a:ext cx="777056" cy="769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92129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203200" y="2600960"/>
            <a:ext cx="9264890" cy="1621472"/>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pl-PL">
              <a:latin typeface="Fira Sans Light" panose="020B0403050000020004" pitchFamily="34" charset="0"/>
            </a:endParaRPr>
          </a:p>
        </p:txBody>
      </p:sp>
      <p:sp>
        <p:nvSpPr>
          <p:cNvPr id="5" name="Prostokąt 4"/>
          <p:cNvSpPr/>
          <p:nvPr/>
        </p:nvSpPr>
        <p:spPr>
          <a:xfrm>
            <a:off x="203199" y="979488"/>
            <a:ext cx="9264891" cy="1621472"/>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pl-PL">
              <a:latin typeface="Fira Sans Light" panose="020B0403050000020004" pitchFamily="34" charset="0"/>
            </a:endParaRPr>
          </a:p>
        </p:txBody>
      </p:sp>
      <p:pic>
        <p:nvPicPr>
          <p:cNvPr id="6"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750" y="1198563"/>
            <a:ext cx="2015732" cy="1081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rostokąt 6"/>
          <p:cNvSpPr/>
          <p:nvPr/>
        </p:nvSpPr>
        <p:spPr>
          <a:xfrm>
            <a:off x="2301482" y="1198563"/>
            <a:ext cx="7166608" cy="1061829"/>
          </a:xfrm>
          <a:prstGeom prst="rect">
            <a:avLst/>
          </a:prstGeom>
        </p:spPr>
        <p:txBody>
          <a:bodyPr wrap="square">
            <a:spAutoFit/>
          </a:bodyPr>
          <a:lstStyle/>
          <a:p>
            <a:pPr>
              <a:lnSpc>
                <a:spcPct val="150000"/>
              </a:lnSpc>
            </a:pPr>
            <a:r>
              <a:rPr lang="pl-PL" sz="1400" dirty="0" smtClean="0">
                <a:solidFill>
                  <a:srgbClr val="7F7F7F"/>
                </a:solidFill>
                <a:latin typeface="Fira Sans Light" panose="020B0403050000020004" pitchFamily="34" charset="0"/>
              </a:rPr>
              <a:t>Sygnalizuje </a:t>
            </a:r>
            <a:r>
              <a:rPr lang="pl-PL" sz="1400" dirty="0">
                <a:solidFill>
                  <a:srgbClr val="7F7F7F"/>
                </a:solidFill>
                <a:latin typeface="Fira Sans Light" panose="020B0403050000020004" pitchFamily="34" charset="0"/>
              </a:rPr>
              <a:t>wystąpienie awarii, należy natychmiast zatrzymać </a:t>
            </a:r>
            <a:r>
              <a:rPr lang="pl-PL" sz="1400" dirty="0" smtClean="0">
                <a:solidFill>
                  <a:srgbClr val="7F7F7F"/>
                </a:solidFill>
                <a:latin typeface="Fira Sans Light" panose="020B0403050000020004" pitchFamily="34" charset="0"/>
              </a:rPr>
              <a:t>pojazd. </a:t>
            </a:r>
            <a:endParaRPr lang="pl-PL" sz="1400" dirty="0">
              <a:solidFill>
                <a:srgbClr val="7F7F7F"/>
              </a:solidFill>
              <a:latin typeface="Fira Sans Light" panose="020B0403050000020004" pitchFamily="34" charset="0"/>
            </a:endParaRPr>
          </a:p>
          <a:p>
            <a:pPr>
              <a:lnSpc>
                <a:spcPct val="150000"/>
              </a:lnSpc>
            </a:pPr>
            <a:r>
              <a:rPr lang="pl-PL" sz="1400" dirty="0">
                <a:solidFill>
                  <a:srgbClr val="7F7F7F"/>
                </a:solidFill>
                <a:latin typeface="Fira Sans Light" panose="020B0403050000020004" pitchFamily="34" charset="0"/>
              </a:rPr>
              <a:t>Wraz z czerwoną kontrolką </a:t>
            </a:r>
            <a:r>
              <a:rPr lang="pl-PL" sz="1400" b="1" dirty="0">
                <a:solidFill>
                  <a:srgbClr val="FF0000"/>
                </a:solidFill>
                <a:latin typeface="Fira Sans Light" panose="020B0403050000020004" pitchFamily="34" charset="0"/>
              </a:rPr>
              <a:t>STOP</a:t>
            </a:r>
            <a:r>
              <a:rPr lang="pl-PL" sz="1400" dirty="0">
                <a:solidFill>
                  <a:srgbClr val="7F7F7F"/>
                </a:solidFill>
                <a:latin typeface="Fira Sans Light" panose="020B0403050000020004" pitchFamily="34" charset="0"/>
              </a:rPr>
              <a:t> zaświeci się kontrolka układu, który uległ awarii. </a:t>
            </a:r>
          </a:p>
          <a:p>
            <a:pPr>
              <a:lnSpc>
                <a:spcPct val="150000"/>
              </a:lnSpc>
            </a:pPr>
            <a:r>
              <a:rPr lang="pl-PL" sz="1400" b="1" spc="600" dirty="0">
                <a:solidFill>
                  <a:srgbClr val="FF0000"/>
                </a:solidFill>
                <a:latin typeface="Fira Sans Light" panose="020B0403050000020004" pitchFamily="34" charset="0"/>
              </a:rPr>
              <a:t>Dalsza jazda jest zabroniona!! </a:t>
            </a:r>
          </a:p>
        </p:txBody>
      </p:sp>
      <p:pic>
        <p:nvPicPr>
          <p:cNvPr id="8"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750" y="2800350"/>
            <a:ext cx="1991361" cy="1137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Prostokąt 8"/>
          <p:cNvSpPr/>
          <p:nvPr/>
        </p:nvSpPr>
        <p:spPr>
          <a:xfrm>
            <a:off x="2258618" y="2891919"/>
            <a:ext cx="6989553" cy="1028615"/>
          </a:xfrm>
          <a:prstGeom prst="rect">
            <a:avLst/>
          </a:prstGeom>
        </p:spPr>
        <p:txBody>
          <a:bodyPr wrap="square">
            <a:spAutoFit/>
          </a:bodyPr>
          <a:lstStyle/>
          <a:p>
            <a:pPr>
              <a:lnSpc>
                <a:spcPct val="150000"/>
              </a:lnSpc>
            </a:pPr>
            <a:r>
              <a:rPr lang="pl-PL" sz="1400" dirty="0" smtClean="0">
                <a:solidFill>
                  <a:srgbClr val="7F7F7F"/>
                </a:solidFill>
                <a:latin typeface="Fira Sans Light" panose="020B0403050000020004" pitchFamily="34" charset="0"/>
              </a:rPr>
              <a:t>Sygnalizuje </a:t>
            </a:r>
            <a:r>
              <a:rPr lang="pl-PL" sz="1400" dirty="0">
                <a:solidFill>
                  <a:srgbClr val="7F7F7F"/>
                </a:solidFill>
                <a:latin typeface="Fira Sans Light" panose="020B0403050000020004" pitchFamily="34" charset="0"/>
              </a:rPr>
              <a:t>„</a:t>
            </a:r>
            <a:r>
              <a:rPr lang="pl-PL" sz="1400" dirty="0">
                <a:solidFill>
                  <a:srgbClr val="FF9900"/>
                </a:solidFill>
                <a:latin typeface="Fira Sans Light" panose="020B0403050000020004" pitchFamily="34" charset="0"/>
              </a:rPr>
              <a:t>uszkodzenie</a:t>
            </a:r>
            <a:r>
              <a:rPr lang="pl-PL" sz="1400" dirty="0" smtClean="0">
                <a:solidFill>
                  <a:srgbClr val="7F7F7F"/>
                </a:solidFill>
                <a:latin typeface="Fira Sans Light" panose="020B0403050000020004" pitchFamily="34" charset="0"/>
              </a:rPr>
              <a:t>”. Należy </a:t>
            </a:r>
            <a:r>
              <a:rPr lang="pl-PL" sz="1400" dirty="0">
                <a:solidFill>
                  <a:srgbClr val="7F7F7F"/>
                </a:solidFill>
                <a:latin typeface="Fira Sans Light" panose="020B0403050000020004" pitchFamily="34" charset="0"/>
              </a:rPr>
              <a:t>natychmiast zatrzymać autobus </a:t>
            </a:r>
            <a:r>
              <a:rPr lang="pl-PL" sz="1400" dirty="0" smtClean="0">
                <a:solidFill>
                  <a:srgbClr val="7F7F7F"/>
                </a:solidFill>
                <a:latin typeface="Fira Sans Light" panose="020B0403050000020004" pitchFamily="34" charset="0"/>
              </a:rPr>
              <a:t>i </a:t>
            </a:r>
            <a:r>
              <a:rPr lang="pl-PL" sz="1400" dirty="0">
                <a:solidFill>
                  <a:srgbClr val="7F7F7F"/>
                </a:solidFill>
                <a:latin typeface="Fira Sans Light" panose="020B0403050000020004" pitchFamily="34" charset="0"/>
              </a:rPr>
              <a:t>ustalić miejsce oraz przyczynę </a:t>
            </a:r>
            <a:r>
              <a:rPr lang="pl-PL" sz="1400" dirty="0" smtClean="0">
                <a:solidFill>
                  <a:srgbClr val="7F7F7F"/>
                </a:solidFill>
                <a:latin typeface="Fira Sans Light" panose="020B0403050000020004" pitchFamily="34" charset="0"/>
              </a:rPr>
              <a:t>uszkodzenia. Wraz </a:t>
            </a:r>
            <a:r>
              <a:rPr lang="pl-PL" sz="1400" dirty="0">
                <a:solidFill>
                  <a:srgbClr val="7F7F7F"/>
                </a:solidFill>
                <a:latin typeface="Fira Sans Light" panose="020B0403050000020004" pitchFamily="34" charset="0"/>
              </a:rPr>
              <a:t>z kontrolką „uszkodzenie” zaświeci się kontrolka układu, który uległ awarii. </a:t>
            </a:r>
          </a:p>
        </p:txBody>
      </p:sp>
      <p:pic>
        <p:nvPicPr>
          <p:cNvPr id="10"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t="1293" b="24182"/>
          <a:stretch/>
        </p:blipFill>
        <p:spPr bwMode="auto">
          <a:xfrm>
            <a:off x="979842" y="4748207"/>
            <a:ext cx="3525287" cy="1117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Prostokąt 10"/>
          <p:cNvSpPr/>
          <p:nvPr/>
        </p:nvSpPr>
        <p:spPr>
          <a:xfrm>
            <a:off x="127000" y="4440428"/>
            <a:ext cx="1166616" cy="307777"/>
          </a:xfrm>
          <a:prstGeom prst="rect">
            <a:avLst/>
          </a:prstGeom>
        </p:spPr>
        <p:txBody>
          <a:bodyPr wrap="square">
            <a:spAutoFit/>
          </a:bodyPr>
          <a:lstStyle/>
          <a:p>
            <a:r>
              <a:rPr lang="pl-PL" sz="1400" dirty="0" smtClean="0">
                <a:solidFill>
                  <a:srgbClr val="7F7F7F"/>
                </a:solidFill>
                <a:latin typeface="Fira Sans Light" panose="020B0403050000020004" pitchFamily="34" charset="0"/>
              </a:rPr>
              <a:t>Przykłady:</a:t>
            </a:r>
            <a:endParaRPr lang="pl-PL" sz="1400" dirty="0">
              <a:latin typeface="Fira Sans Light" panose="020B0403050000020004" pitchFamily="34" charset="0"/>
            </a:endParaRPr>
          </a:p>
        </p:txBody>
      </p:sp>
      <p:pic>
        <p:nvPicPr>
          <p:cNvPr id="12"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5920" y="4748206"/>
            <a:ext cx="3204860" cy="1117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5541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Obraz 2"/>
          <p:cNvPicPr>
            <a:picLocks noChangeAspect="1"/>
          </p:cNvPicPr>
          <p:nvPr/>
        </p:nvPicPr>
        <p:blipFill rotWithShape="1">
          <a:blip r:embed="rId2">
            <a:extLst>
              <a:ext uri="{28A0092B-C50C-407E-A947-70E740481C1C}">
                <a14:useLocalDpi xmlns:a14="http://schemas.microsoft.com/office/drawing/2010/main" val="0"/>
              </a:ext>
            </a:extLst>
          </a:blip>
          <a:srcRect t="3841" b="1855"/>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Prostokąt 15"/>
          <p:cNvSpPr/>
          <p:nvPr/>
        </p:nvSpPr>
        <p:spPr>
          <a:xfrm>
            <a:off x="9192752" y="1019235"/>
            <a:ext cx="4027766" cy="646331"/>
          </a:xfrm>
          <a:prstGeom prst="rect">
            <a:avLst/>
          </a:prstGeom>
          <a:noFill/>
        </p:spPr>
        <p:txBody>
          <a:bodyPr wrap="square">
            <a:spAutoFit/>
          </a:bodyPr>
          <a:lstStyle/>
          <a:p>
            <a:pPr>
              <a:spcAft>
                <a:spcPts val="600"/>
              </a:spcAft>
              <a:buClr>
                <a:srgbClr val="CEA41B"/>
              </a:buClr>
            </a:pPr>
            <a:r>
              <a:rPr lang="pl-PL" sz="36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BEZEMISYJNY</a:t>
            </a:r>
            <a:endParaRPr lang="pl-PL" sz="28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17" name="Prostokąt 16"/>
          <p:cNvSpPr/>
          <p:nvPr/>
        </p:nvSpPr>
        <p:spPr>
          <a:xfrm>
            <a:off x="7474203" y="1153028"/>
            <a:ext cx="1337226" cy="646331"/>
          </a:xfrm>
          <a:prstGeom prst="rect">
            <a:avLst/>
          </a:prstGeom>
          <a:noFill/>
        </p:spPr>
        <p:txBody>
          <a:bodyPr wrap="none">
            <a:spAutoFit/>
          </a:bodyPr>
          <a:lstStyle/>
          <a:p>
            <a:pPr>
              <a:spcAft>
                <a:spcPts val="600"/>
              </a:spcAft>
              <a:buClr>
                <a:srgbClr val="CEA41B"/>
              </a:buClr>
            </a:pPr>
            <a:r>
              <a:rPr lang="pl-PL" sz="36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CICHY</a:t>
            </a:r>
            <a:endParaRPr lang="pl-PL" sz="36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0" name="Prostokąt 29"/>
          <p:cNvSpPr/>
          <p:nvPr/>
        </p:nvSpPr>
        <p:spPr>
          <a:xfrm>
            <a:off x="5895085" y="274243"/>
            <a:ext cx="2247731" cy="523220"/>
          </a:xfrm>
          <a:prstGeom prst="rect">
            <a:avLst/>
          </a:prstGeom>
          <a:noFill/>
        </p:spPr>
        <p:txBody>
          <a:bodyPr wrap="none">
            <a:spAutoFit/>
          </a:bodyPr>
          <a:lstStyle/>
          <a:p>
            <a:pPr>
              <a:spcAft>
                <a:spcPts val="600"/>
              </a:spcAft>
              <a:buClr>
                <a:srgbClr val="CEA41B"/>
              </a:buClr>
            </a:pPr>
            <a:r>
              <a:rPr lang="pl-PL" sz="28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NIEZAWODNY</a:t>
            </a:r>
            <a:endParaRPr lang="pl-PL" sz="28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1" name="Prostokąt 30"/>
          <p:cNvSpPr/>
          <p:nvPr/>
        </p:nvSpPr>
        <p:spPr>
          <a:xfrm>
            <a:off x="6365964" y="1918135"/>
            <a:ext cx="3498073" cy="523220"/>
          </a:xfrm>
          <a:prstGeom prst="rect">
            <a:avLst/>
          </a:prstGeom>
          <a:noFill/>
        </p:spPr>
        <p:txBody>
          <a:bodyPr wrap="none">
            <a:spAutoFit/>
          </a:bodyPr>
          <a:lstStyle/>
          <a:p>
            <a:pPr>
              <a:spcAft>
                <a:spcPts val="600"/>
              </a:spcAft>
              <a:buClr>
                <a:srgbClr val="CEA41B"/>
              </a:buClr>
            </a:pPr>
            <a:r>
              <a:rPr lang="pl-PL" sz="28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NOWATORSKI DESIGN</a:t>
            </a:r>
            <a:endParaRPr lang="pl-PL" sz="28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2" name="Prostokąt 31"/>
          <p:cNvSpPr/>
          <p:nvPr/>
        </p:nvSpPr>
        <p:spPr>
          <a:xfrm>
            <a:off x="4650527" y="1600048"/>
            <a:ext cx="1524776" cy="461665"/>
          </a:xfrm>
          <a:prstGeom prst="rect">
            <a:avLst/>
          </a:prstGeom>
          <a:noFill/>
        </p:spPr>
        <p:txBody>
          <a:bodyPr wrap="none">
            <a:spAutoFit/>
          </a:bodyPr>
          <a:lstStyle/>
          <a:p>
            <a:pPr>
              <a:spcAft>
                <a:spcPts val="600"/>
              </a:spcAft>
              <a:buClr>
                <a:srgbClr val="CEA41B"/>
              </a:buClr>
            </a:pPr>
            <a:r>
              <a:rPr lang="pl-PL" sz="24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WYGODNY</a:t>
            </a:r>
            <a:endParaRPr lang="pl-PL" sz="24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3" name="Prostokąt 32"/>
          <p:cNvSpPr/>
          <p:nvPr/>
        </p:nvSpPr>
        <p:spPr>
          <a:xfrm>
            <a:off x="8552942" y="234836"/>
            <a:ext cx="3467616" cy="646331"/>
          </a:xfrm>
          <a:prstGeom prst="rect">
            <a:avLst/>
          </a:prstGeom>
          <a:noFill/>
        </p:spPr>
        <p:txBody>
          <a:bodyPr wrap="none">
            <a:spAutoFit/>
          </a:bodyPr>
          <a:lstStyle/>
          <a:p>
            <a:pPr>
              <a:spcAft>
                <a:spcPts val="600"/>
              </a:spcAft>
              <a:buClr>
                <a:srgbClr val="CEA41B"/>
              </a:buClr>
            </a:pPr>
            <a:r>
              <a:rPr lang="pl-PL" sz="36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NISKIE WIBRACJE</a:t>
            </a:r>
            <a:endParaRPr lang="pl-PL" sz="36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4" name="Prostokąt 33"/>
          <p:cNvSpPr/>
          <p:nvPr/>
        </p:nvSpPr>
        <p:spPr>
          <a:xfrm>
            <a:off x="316495" y="357947"/>
            <a:ext cx="2361544" cy="523220"/>
          </a:xfrm>
          <a:prstGeom prst="rect">
            <a:avLst/>
          </a:prstGeom>
          <a:noFill/>
        </p:spPr>
        <p:txBody>
          <a:bodyPr wrap="none">
            <a:spAutoFit/>
          </a:bodyPr>
          <a:lstStyle/>
          <a:p>
            <a:pPr>
              <a:spcAft>
                <a:spcPts val="600"/>
              </a:spcAft>
              <a:buClr>
                <a:srgbClr val="CEA41B"/>
              </a:buClr>
            </a:pPr>
            <a:r>
              <a:rPr lang="pl-PL" sz="28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NOWOCZESNY</a:t>
            </a:r>
            <a:endParaRPr lang="pl-PL" sz="28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5" name="Prostokąt 34"/>
          <p:cNvSpPr/>
          <p:nvPr/>
        </p:nvSpPr>
        <p:spPr>
          <a:xfrm>
            <a:off x="3088165" y="212688"/>
            <a:ext cx="2279791" cy="584775"/>
          </a:xfrm>
          <a:prstGeom prst="rect">
            <a:avLst/>
          </a:prstGeom>
          <a:noFill/>
        </p:spPr>
        <p:txBody>
          <a:bodyPr wrap="none">
            <a:spAutoFit/>
          </a:bodyPr>
          <a:lstStyle/>
          <a:p>
            <a:pPr>
              <a:spcAft>
                <a:spcPts val="600"/>
              </a:spcAft>
              <a:buClr>
                <a:srgbClr val="CEA41B"/>
              </a:buClr>
            </a:pPr>
            <a:r>
              <a:rPr lang="pl-PL" sz="32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BEZPIECZNY</a:t>
            </a:r>
            <a:endParaRPr lang="pl-PL" sz="32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sp>
        <p:nvSpPr>
          <p:cNvPr id="36" name="Prostokąt 35"/>
          <p:cNvSpPr/>
          <p:nvPr/>
        </p:nvSpPr>
        <p:spPr>
          <a:xfrm>
            <a:off x="2545766" y="991021"/>
            <a:ext cx="4742004" cy="523220"/>
          </a:xfrm>
          <a:prstGeom prst="rect">
            <a:avLst/>
          </a:prstGeom>
          <a:noFill/>
        </p:spPr>
        <p:txBody>
          <a:bodyPr wrap="none">
            <a:spAutoFit/>
          </a:bodyPr>
          <a:lstStyle/>
          <a:p>
            <a:pPr>
              <a:spcAft>
                <a:spcPts val="600"/>
              </a:spcAft>
              <a:buClr>
                <a:srgbClr val="CEA41B"/>
              </a:buClr>
            </a:pPr>
            <a:r>
              <a:rPr lang="pl-PL" sz="2800" dirty="0" smtClean="0">
                <a:solidFill>
                  <a:srgbClr val="575756"/>
                </a:solidFill>
                <a:latin typeface="Fira Sans Thin" panose="020B0303050000020004" pitchFamily="34" charset="0"/>
                <a:ea typeface="Lato Light" panose="020F0502020204030203" pitchFamily="34" charset="0"/>
                <a:cs typeface="Lato Light" panose="020F0502020204030203" pitchFamily="34" charset="0"/>
              </a:rPr>
              <a:t>NISKIE KOSZTY UŻYTKOWANIA</a:t>
            </a:r>
            <a:endParaRPr lang="pl-PL" sz="2800" dirty="0">
              <a:solidFill>
                <a:srgbClr val="575756"/>
              </a:solidFill>
              <a:latin typeface="Fira Sans Thin" panose="020B0303050000020004" pitchFamily="34" charset="0"/>
              <a:ea typeface="Lato Light" panose="020F0502020204030203" pitchFamily="34" charset="0"/>
              <a:cs typeface="Lato Light" panose="020F0502020204030203" pitchFamily="34" charset="0"/>
            </a:endParaRPr>
          </a:p>
        </p:txBody>
      </p:sp>
      <p:pic>
        <p:nvPicPr>
          <p:cNvPr id="22" name="Obraz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211" y="4440981"/>
            <a:ext cx="6025142" cy="1900765"/>
          </a:xfrm>
          <a:prstGeom prst="rect">
            <a:avLst/>
          </a:prstGeom>
        </p:spPr>
      </p:pic>
      <p:sp>
        <p:nvSpPr>
          <p:cNvPr id="23" name="pole tekstowe 22"/>
          <p:cNvSpPr txBox="1"/>
          <p:nvPr/>
        </p:nvSpPr>
        <p:spPr>
          <a:xfrm>
            <a:off x="903288" y="5713637"/>
            <a:ext cx="5443537" cy="254000"/>
          </a:xfrm>
          <a:prstGeom prst="rect">
            <a:avLst/>
          </a:prstGeom>
          <a:noFill/>
        </p:spPr>
        <p:txBody>
          <a:bodyPr>
            <a:spAutoFit/>
          </a:bodyPr>
          <a:lstStyle/>
          <a:p>
            <a:pPr>
              <a:defRPr/>
            </a:pPr>
            <a:r>
              <a:rPr lang="pl-PL" sz="1050" dirty="0" smtClean="0">
                <a:solidFill>
                  <a:srgbClr val="575756"/>
                </a:solidFill>
                <a:latin typeface="Fira Sans SemiBold" panose="020B0603050000020004" pitchFamily="34" charset="0"/>
              </a:rPr>
              <a:t>Szkolenie z budowy i obsługi</a:t>
            </a:r>
            <a:endParaRPr lang="pl-PL" sz="1050" dirty="0">
              <a:solidFill>
                <a:srgbClr val="575756"/>
              </a:solidFill>
              <a:latin typeface="Fira Sans SemiBold" panose="020B0603050000020004" pitchFamily="34" charset="0"/>
            </a:endParaRPr>
          </a:p>
        </p:txBody>
      </p:sp>
      <p:pic>
        <p:nvPicPr>
          <p:cNvPr id="24" name="Obraz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61133" y="5311436"/>
            <a:ext cx="146955" cy="256381"/>
          </a:xfrm>
          <a:prstGeom prst="rect">
            <a:avLst/>
          </a:prstGeom>
        </p:spPr>
      </p:pic>
      <p:sp>
        <p:nvSpPr>
          <p:cNvPr id="25" name="pole tekstowe 6"/>
          <p:cNvSpPr txBox="1">
            <a:spLocks noChangeArrowheads="1"/>
          </p:cNvSpPr>
          <p:nvPr/>
        </p:nvSpPr>
        <p:spPr bwMode="auto">
          <a:xfrm>
            <a:off x="2193924" y="4768850"/>
            <a:ext cx="28672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575756"/>
                </a:solidFill>
                <a:latin typeface="Fira Sans SemiBold" panose="020B0603050000020004" pitchFamily="34" charset="0"/>
              </a:rPr>
              <a:t>Silnik</a:t>
            </a:r>
            <a:endParaRPr lang="pl-PL" altLang="pl-PL" sz="2800" b="1" dirty="0">
              <a:solidFill>
                <a:srgbClr val="575756"/>
              </a:solidFill>
              <a:latin typeface="Fira Sans SemiBold" panose="020B0603050000020004" pitchFamily="34" charset="0"/>
            </a:endParaRPr>
          </a:p>
        </p:txBody>
      </p:sp>
      <p:sp>
        <p:nvSpPr>
          <p:cNvPr id="26" name="pole tekstowe 11"/>
          <p:cNvSpPr txBox="1">
            <a:spLocks noChangeArrowheads="1"/>
          </p:cNvSpPr>
          <p:nvPr/>
        </p:nvSpPr>
        <p:spPr bwMode="auto">
          <a:xfrm>
            <a:off x="2193926" y="5187771"/>
            <a:ext cx="3014162"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83C04C"/>
                </a:solidFill>
                <a:latin typeface="Fira Sans SemiBold" panose="020B0603050000020004" pitchFamily="34" charset="0"/>
              </a:rPr>
              <a:t>Urbino electric</a:t>
            </a:r>
            <a:endParaRPr lang="pl-PL" altLang="pl-PL" sz="2800" b="1" dirty="0">
              <a:solidFill>
                <a:srgbClr val="83C04C"/>
              </a:solidFill>
              <a:latin typeface="Fira Sans SemiBold" panose="020B0603050000020004" pitchFamily="34" charset="0"/>
            </a:endParaRPr>
          </a:p>
        </p:txBody>
      </p:sp>
    </p:spTree>
    <p:extLst>
      <p:ext uri="{BB962C8B-B14F-4D97-AF65-F5344CB8AC3E}">
        <p14:creationId xmlns:p14="http://schemas.microsoft.com/office/powerpoint/2010/main" val="21980576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4"/>
          <p:cNvSpPr txBox="1">
            <a:spLocks/>
          </p:cNvSpPr>
          <p:nvPr/>
        </p:nvSpPr>
        <p:spPr bwMode="auto">
          <a:xfrm>
            <a:off x="316138" y="1544159"/>
            <a:ext cx="5908862" cy="1123140"/>
          </a:xfrm>
          <a:prstGeom prst="rect">
            <a:avLst/>
          </a:prstGeom>
          <a:noFill/>
          <a:ln>
            <a:miter lim="800000"/>
            <a:headEnd/>
            <a:tailEnd/>
          </a:ln>
        </p:spPr>
        <p:txBody>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200" spc="300" dirty="0" smtClean="0">
                <a:solidFill>
                  <a:srgbClr val="7F7F7F"/>
                </a:solidFill>
                <a:latin typeface="Fira Sans Light" panose="020B0403050000020004" pitchFamily="34" charset="0"/>
              </a:rPr>
              <a:t>TSA 160 kW</a:t>
            </a:r>
          </a:p>
        </p:txBody>
      </p:sp>
      <p:sp>
        <p:nvSpPr>
          <p:cNvPr id="5" name="Prostokąt 4"/>
          <p:cNvSpPr/>
          <p:nvPr/>
        </p:nvSpPr>
        <p:spPr>
          <a:xfrm>
            <a:off x="318412" y="4000088"/>
            <a:ext cx="3230372" cy="369332"/>
          </a:xfrm>
          <a:prstGeom prst="rect">
            <a:avLst/>
          </a:prstGeom>
        </p:spPr>
        <p:txBody>
          <a:bodyPr wrap="none">
            <a:spAutoFit/>
          </a:bodyPr>
          <a:lstStyle/>
          <a:p>
            <a:r>
              <a:rPr lang="pl-PL" spc="300" dirty="0">
                <a:solidFill>
                  <a:srgbClr val="7F7F7F"/>
                </a:solidFill>
                <a:latin typeface="Fira Sans Light" panose="020B0403050000020004" pitchFamily="34" charset="0"/>
              </a:rPr>
              <a:t>Biuletyn </a:t>
            </a:r>
            <a:r>
              <a:rPr lang="pl-PL" spc="300" dirty="0" smtClean="0">
                <a:solidFill>
                  <a:srgbClr val="7F7F7F"/>
                </a:solidFill>
                <a:latin typeface="Fira Sans Light" panose="020B0403050000020004" pitchFamily="34" charset="0"/>
              </a:rPr>
              <a:t>D313-120-001</a:t>
            </a:r>
            <a:endParaRPr lang="pl-PL" spc="300" dirty="0">
              <a:solidFill>
                <a:srgbClr val="7F7F7F"/>
              </a:solidFill>
              <a:latin typeface="Fira Sans Light" panose="020B0403050000020004" pitchFamily="34" charset="0"/>
            </a:endParaRPr>
          </a:p>
        </p:txBody>
      </p:sp>
      <p:pic>
        <p:nvPicPr>
          <p:cNvPr id="6" name="Bild 5" descr="Deckblatt_Hybridbus_Västeras_neu"/>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5850" y="1469371"/>
            <a:ext cx="4417695" cy="3432175"/>
          </a:xfrm>
          <a:prstGeom prst="rect">
            <a:avLst/>
          </a:prstGeom>
          <a:noFill/>
          <a:ln>
            <a:noFill/>
          </a:ln>
        </p:spPr>
      </p:pic>
      <p:sp>
        <p:nvSpPr>
          <p:cNvPr id="8" name="Prostokąt 7"/>
          <p:cNvSpPr/>
          <p:nvPr/>
        </p:nvSpPr>
        <p:spPr>
          <a:xfrm>
            <a:off x="316138" y="4369420"/>
            <a:ext cx="5322291" cy="369332"/>
          </a:xfrm>
          <a:prstGeom prst="rect">
            <a:avLst/>
          </a:prstGeom>
        </p:spPr>
        <p:txBody>
          <a:bodyPr wrap="none">
            <a:spAutoFit/>
          </a:bodyPr>
          <a:lstStyle/>
          <a:p>
            <a:r>
              <a:rPr lang="pl-PL" spc="300" dirty="0" smtClean="0">
                <a:solidFill>
                  <a:srgbClr val="7F7F7F"/>
                </a:solidFill>
                <a:latin typeface="Fira Sans Light" panose="020B0403050000020004" pitchFamily="34" charset="0"/>
              </a:rPr>
              <a:t>Dokumentacja producenta TSA004475</a:t>
            </a:r>
            <a:endParaRPr lang="pl-PL" spc="300" dirty="0">
              <a:solidFill>
                <a:srgbClr val="7F7F7F"/>
              </a:solidFill>
              <a:latin typeface="Fira Sans Light" panose="020B0403050000020004" pitchFamily="34" charset="0"/>
            </a:endParaRPr>
          </a:p>
        </p:txBody>
      </p:sp>
      <p:sp>
        <p:nvSpPr>
          <p:cNvPr id="9" name="Prostokąt 8"/>
          <p:cNvSpPr/>
          <p:nvPr/>
        </p:nvSpPr>
        <p:spPr>
          <a:xfrm>
            <a:off x="325711" y="2105729"/>
            <a:ext cx="4572000" cy="769441"/>
          </a:xfrm>
          <a:prstGeom prst="rect">
            <a:avLst/>
          </a:prstGeom>
        </p:spPr>
        <p:txBody>
          <a:bodyPr>
            <a:spAutoFit/>
          </a:bodyPr>
          <a:lstStyle/>
          <a:p>
            <a:pPr marL="4763" lvl="1"/>
            <a:r>
              <a:rPr lang="pl-PL" sz="1600" dirty="0">
                <a:solidFill>
                  <a:schemeClr val="accent1">
                    <a:lumMod val="75000"/>
                  </a:schemeClr>
                </a:solidFill>
                <a:latin typeface="Fira Sans Light" panose="020B0403050000020004" pitchFamily="34" charset="0"/>
              </a:rPr>
              <a:t>Producent</a:t>
            </a:r>
          </a:p>
          <a:p>
            <a:r>
              <a:rPr lang="pl-PL" sz="1400" dirty="0">
                <a:solidFill>
                  <a:srgbClr val="7F7F7F"/>
                </a:solidFill>
                <a:latin typeface="Fira Sans Light" panose="020B0403050000020004" pitchFamily="34" charset="0"/>
              </a:rPr>
              <a:t>TRAKTIONSSYSTEME AUSTRIA GmbH </a:t>
            </a:r>
          </a:p>
          <a:p>
            <a:r>
              <a:rPr lang="pl-PL" sz="1400" dirty="0">
                <a:solidFill>
                  <a:srgbClr val="7F7F7F"/>
                </a:solidFill>
                <a:latin typeface="Fira Sans Light" panose="020B0403050000020004" pitchFamily="34" charset="0"/>
              </a:rPr>
              <a:t>Główna siedziba firmy: Wiener </a:t>
            </a:r>
            <a:r>
              <a:rPr lang="pl-PL" sz="1400" dirty="0" err="1">
                <a:solidFill>
                  <a:srgbClr val="7F7F7F"/>
                </a:solidFill>
                <a:latin typeface="Fira Sans Light" panose="020B0403050000020004" pitchFamily="34" charset="0"/>
              </a:rPr>
              <a:t>Neudorf</a:t>
            </a:r>
            <a:endParaRPr lang="pl-PL" sz="1400" dirty="0">
              <a:solidFill>
                <a:srgbClr val="7F7F7F"/>
              </a:solidFill>
              <a:latin typeface="Fira Sans Light" panose="020B0403050000020004" pitchFamily="34" charset="0"/>
            </a:endParaRPr>
          </a:p>
        </p:txBody>
      </p:sp>
    </p:spTree>
    <p:extLst>
      <p:ext uri="{BB962C8B-B14F-4D97-AF65-F5344CB8AC3E}">
        <p14:creationId xmlns:p14="http://schemas.microsoft.com/office/powerpoint/2010/main" val="2300902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09960" y="1175189"/>
            <a:ext cx="4572000" cy="338554"/>
          </a:xfrm>
          <a:prstGeom prst="rect">
            <a:avLst/>
          </a:prstGeom>
        </p:spPr>
        <p:txBody>
          <a:bodyPr>
            <a:spAutoFit/>
          </a:bodyPr>
          <a:lstStyle/>
          <a:p>
            <a:pPr marL="4763" lvl="1"/>
            <a:r>
              <a:rPr lang="pl-PL" sz="1600" dirty="0" smtClean="0">
                <a:solidFill>
                  <a:schemeClr val="accent1">
                    <a:lumMod val="75000"/>
                  </a:schemeClr>
                </a:solidFill>
                <a:latin typeface="Fira Sans Light" panose="020B0403050000020004" pitchFamily="34" charset="0"/>
              </a:rPr>
              <a:t>Tabliczka znamionowa</a:t>
            </a:r>
            <a:endParaRPr lang="pl-PL" sz="1600" dirty="0">
              <a:solidFill>
                <a:schemeClr val="accent1">
                  <a:lumMod val="75000"/>
                </a:schemeClr>
              </a:solidFill>
              <a:latin typeface="Fira Sans Light" panose="020B0403050000020004" pitchFamily="34" charset="0"/>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3671" y="329079"/>
            <a:ext cx="5452078" cy="3277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960" y="3808798"/>
            <a:ext cx="5202579" cy="2065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rostokąt 6"/>
          <p:cNvSpPr/>
          <p:nvPr/>
        </p:nvSpPr>
        <p:spPr>
          <a:xfrm>
            <a:off x="5019976" y="4743163"/>
            <a:ext cx="7172024" cy="307777"/>
          </a:xfrm>
          <a:prstGeom prst="rect">
            <a:avLst/>
          </a:prstGeom>
        </p:spPr>
        <p:txBody>
          <a:bodyPr wrap="square">
            <a:spAutoFit/>
          </a:bodyPr>
          <a:lstStyle/>
          <a:p>
            <a:r>
              <a:rPr lang="pl-PL" sz="1400" dirty="0">
                <a:solidFill>
                  <a:srgbClr val="7F7F7F"/>
                </a:solidFill>
                <a:latin typeface="Fira Sans Light" panose="020B0403050000020004" pitchFamily="34" charset="0"/>
              </a:rPr>
              <a:t>TMF = 	</a:t>
            </a:r>
            <a:r>
              <a:rPr lang="pl-PL" sz="1400" dirty="0" err="1">
                <a:solidFill>
                  <a:srgbClr val="7F7F7F"/>
                </a:solidFill>
                <a:latin typeface="Fira Sans Light" panose="020B0403050000020004" pitchFamily="34" charset="0"/>
              </a:rPr>
              <a:t>Traktions</a:t>
            </a:r>
            <a:r>
              <a:rPr lang="pl-PL" sz="1400" dirty="0">
                <a:solidFill>
                  <a:srgbClr val="7F7F7F"/>
                </a:solidFill>
                <a:latin typeface="Fira Sans Light" panose="020B0403050000020004" pitchFamily="34" charset="0"/>
              </a:rPr>
              <a:t> – Motor – </a:t>
            </a:r>
            <a:r>
              <a:rPr lang="pl-PL" sz="1400" dirty="0" err="1">
                <a:solidFill>
                  <a:srgbClr val="7F7F7F"/>
                </a:solidFill>
                <a:latin typeface="Fira Sans Light" panose="020B0403050000020004" pitchFamily="34" charset="0"/>
              </a:rPr>
              <a:t>Fremdbelüftet</a:t>
            </a:r>
            <a:r>
              <a:rPr lang="pl-PL" sz="1400" dirty="0">
                <a:solidFill>
                  <a:srgbClr val="7F7F7F"/>
                </a:solidFill>
                <a:latin typeface="Fira Sans Light" panose="020B0403050000020004" pitchFamily="34" charset="0"/>
              </a:rPr>
              <a:t> (silnik trakcyjny z wymuszoną wentylacją) </a:t>
            </a:r>
          </a:p>
        </p:txBody>
      </p:sp>
      <p:sp>
        <p:nvSpPr>
          <p:cNvPr id="8" name="Prostokąt 7"/>
          <p:cNvSpPr/>
          <p:nvPr/>
        </p:nvSpPr>
        <p:spPr>
          <a:xfrm>
            <a:off x="5019976" y="5250868"/>
            <a:ext cx="5414344" cy="1028615"/>
          </a:xfrm>
          <a:prstGeom prst="rect">
            <a:avLst/>
          </a:prstGeom>
        </p:spPr>
        <p:txBody>
          <a:bodyPr wrap="square">
            <a:spAutoFit/>
          </a:bodyPr>
          <a:lstStyle/>
          <a:p>
            <a:pPr>
              <a:lnSpc>
                <a:spcPct val="150000"/>
              </a:lnSpc>
            </a:pPr>
            <a:r>
              <a:rPr lang="pl-PL" sz="1400" dirty="0" smtClean="0">
                <a:solidFill>
                  <a:srgbClr val="7F7F7F"/>
                </a:solidFill>
                <a:latin typeface="Fira Sans Light" panose="020B0403050000020004" pitchFamily="34" charset="0"/>
              </a:rPr>
              <a:t>35 Kod </a:t>
            </a:r>
            <a:r>
              <a:rPr lang="pl-PL" sz="1400" dirty="0">
                <a:solidFill>
                  <a:srgbClr val="7F7F7F"/>
                </a:solidFill>
                <a:latin typeface="Fira Sans Light" panose="020B0403050000020004" pitchFamily="34" charset="0"/>
              </a:rPr>
              <a:t>liczbowy średnicy zewnętrznej magnesu (= 350 mm)</a:t>
            </a:r>
          </a:p>
          <a:p>
            <a:pPr>
              <a:lnSpc>
                <a:spcPct val="150000"/>
              </a:lnSpc>
            </a:pPr>
            <a:r>
              <a:rPr lang="pl-PL" sz="1400" dirty="0" smtClean="0">
                <a:solidFill>
                  <a:srgbClr val="7F7F7F"/>
                </a:solidFill>
                <a:latin typeface="Fira Sans Light" panose="020B0403050000020004" pitchFamily="34" charset="0"/>
              </a:rPr>
              <a:t>28 Kod </a:t>
            </a:r>
            <a:r>
              <a:rPr lang="pl-PL" sz="1400" dirty="0">
                <a:solidFill>
                  <a:srgbClr val="7F7F7F"/>
                </a:solidFill>
                <a:latin typeface="Fira Sans Light" panose="020B0403050000020004" pitchFamily="34" charset="0"/>
              </a:rPr>
              <a:t>liczbowy długości rdzenia (= 280 mm)</a:t>
            </a:r>
          </a:p>
          <a:p>
            <a:pPr>
              <a:lnSpc>
                <a:spcPct val="150000"/>
              </a:lnSpc>
            </a:pPr>
            <a:r>
              <a:rPr lang="pl-PL" sz="1400" dirty="0" smtClean="0">
                <a:solidFill>
                  <a:srgbClr val="7F7F7F"/>
                </a:solidFill>
                <a:latin typeface="Fira Sans Light" panose="020B0403050000020004" pitchFamily="34" charset="0"/>
              </a:rPr>
              <a:t>4   Liczba </a:t>
            </a:r>
            <a:r>
              <a:rPr lang="pl-PL" sz="1400" dirty="0">
                <a:solidFill>
                  <a:srgbClr val="7F7F7F"/>
                </a:solidFill>
                <a:latin typeface="Fira Sans Light" panose="020B0403050000020004" pitchFamily="34" charset="0"/>
              </a:rPr>
              <a:t>biegunów (4 bieguny)</a:t>
            </a:r>
          </a:p>
        </p:txBody>
      </p:sp>
    </p:spTree>
    <p:extLst>
      <p:ext uri="{BB962C8B-B14F-4D97-AF65-F5344CB8AC3E}">
        <p14:creationId xmlns:p14="http://schemas.microsoft.com/office/powerpoint/2010/main" val="330173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345440" y="1175189"/>
            <a:ext cx="4336520" cy="338554"/>
          </a:xfrm>
          <a:prstGeom prst="rect">
            <a:avLst/>
          </a:prstGeom>
        </p:spPr>
        <p:txBody>
          <a:bodyPr wrap="square">
            <a:spAutoFit/>
          </a:bodyPr>
          <a:lstStyle/>
          <a:p>
            <a:pPr marL="4763" lvl="1"/>
            <a:r>
              <a:rPr lang="pl-PL" sz="1600" dirty="0" smtClean="0">
                <a:solidFill>
                  <a:schemeClr val="accent1">
                    <a:lumMod val="75000"/>
                  </a:schemeClr>
                </a:solidFill>
                <a:latin typeface="Fira Sans Light" panose="020B0403050000020004" pitchFamily="34" charset="0"/>
              </a:rPr>
              <a:t>Dane techniczne</a:t>
            </a:r>
            <a:endParaRPr lang="pl-PL" sz="1600" dirty="0">
              <a:solidFill>
                <a:schemeClr val="accent1">
                  <a:lumMod val="75000"/>
                </a:schemeClr>
              </a:solidFill>
              <a:latin typeface="Fira Sans Light" panose="020B0403050000020004" pitchFamily="34" charset="0"/>
            </a:endParaRPr>
          </a:p>
        </p:txBody>
      </p:sp>
      <p:sp>
        <p:nvSpPr>
          <p:cNvPr id="5" name="Prostokąt 4"/>
          <p:cNvSpPr/>
          <p:nvPr/>
        </p:nvSpPr>
        <p:spPr>
          <a:xfrm>
            <a:off x="2139276" y="1175189"/>
            <a:ext cx="3076483" cy="338554"/>
          </a:xfrm>
          <a:prstGeom prst="rect">
            <a:avLst/>
          </a:prstGeom>
        </p:spPr>
        <p:txBody>
          <a:bodyPr wrap="none">
            <a:spAutoFit/>
          </a:bodyPr>
          <a:lstStyle/>
          <a:p>
            <a:r>
              <a:rPr lang="pl-PL" sz="1600" dirty="0">
                <a:solidFill>
                  <a:srgbClr val="7F7F7F"/>
                </a:solidFill>
                <a:latin typeface="Fira Sans Light" panose="020B0403050000020004" pitchFamily="34" charset="0"/>
              </a:rPr>
              <a:t>Asynchroniczny silnik trakcyjny </a:t>
            </a:r>
          </a:p>
        </p:txBody>
      </p:sp>
      <p:graphicFrame>
        <p:nvGraphicFramePr>
          <p:cNvPr id="6" name="Tabela 5"/>
          <p:cNvGraphicFramePr>
            <a:graphicFrameLocks noGrp="1"/>
          </p:cNvGraphicFramePr>
          <p:nvPr>
            <p:extLst>
              <p:ext uri="{D42A27DB-BD31-4B8C-83A1-F6EECF244321}">
                <p14:modId xmlns:p14="http://schemas.microsoft.com/office/powerpoint/2010/main" val="98513859"/>
              </p:ext>
            </p:extLst>
          </p:nvPr>
        </p:nvGraphicFramePr>
        <p:xfrm>
          <a:off x="285750" y="1686368"/>
          <a:ext cx="11286490" cy="4246880"/>
        </p:xfrm>
        <a:graphic>
          <a:graphicData uri="http://schemas.openxmlformats.org/drawingml/2006/table">
            <a:tbl>
              <a:tblPr firstRow="1" bandRow="1"/>
              <a:tblGrid>
                <a:gridCol w="5643245"/>
                <a:gridCol w="5643245"/>
              </a:tblGrid>
              <a:tr h="370840">
                <a:tc>
                  <a:txBody>
                    <a:bodyPr/>
                    <a:lstStyle/>
                    <a:p>
                      <a:r>
                        <a:rPr lang="pl-PL" sz="1800" kern="1200" dirty="0" smtClean="0">
                          <a:effectLst/>
                          <a:latin typeface="Fira Sans Light" panose="020B0403050000020004" pitchFamily="34" charset="0"/>
                        </a:rPr>
                        <a:t>Oznaczenie typu</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pl-PL" sz="1800" kern="1200" dirty="0" smtClean="0">
                          <a:effectLst/>
                          <a:latin typeface="Fira Sans Light" panose="020B0403050000020004" pitchFamily="34" charset="0"/>
                        </a:rPr>
                        <a:t>TMF 35-28-4</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370840">
                <a:tc>
                  <a:txBody>
                    <a:bodyPr/>
                    <a:lstStyle/>
                    <a:p>
                      <a:r>
                        <a:rPr lang="pl-PL" sz="1800" kern="1200" dirty="0" smtClean="0">
                          <a:effectLst/>
                          <a:latin typeface="Fira Sans Light" panose="020B0403050000020004" pitchFamily="34" charset="0"/>
                        </a:rPr>
                        <a:t>Numer identyfikacyjny</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pl-PL" sz="1800" kern="1200" dirty="0" smtClean="0">
                          <a:solidFill>
                            <a:schemeClr val="tx1"/>
                          </a:solidFill>
                          <a:effectLst/>
                          <a:latin typeface="Fira Sans Light" panose="020B0403050000020004" pitchFamily="34" charset="0"/>
                          <a:ea typeface="+mn-ea"/>
                          <a:cs typeface="+mn-cs"/>
                        </a:rPr>
                        <a:t>TSA004422R1 - R2 - R3 - R4</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370840">
                <a:tc>
                  <a:txBody>
                    <a:bodyPr/>
                    <a:lstStyle/>
                    <a:p>
                      <a:r>
                        <a:rPr lang="pl-PL" sz="1800" kern="1200" dirty="0" smtClean="0">
                          <a:solidFill>
                            <a:schemeClr val="tx1"/>
                          </a:solidFill>
                          <a:effectLst/>
                          <a:latin typeface="Fira Sans Light" panose="020B0403050000020004" pitchFamily="34" charset="0"/>
                          <a:ea typeface="+mn-ea"/>
                          <a:cs typeface="+mn-cs"/>
                        </a:rPr>
                        <a:t>Masa (bez sprzęgła)</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pl-PL" sz="1800" kern="1200" dirty="0" smtClean="0">
                          <a:solidFill>
                            <a:schemeClr val="tx1"/>
                          </a:solidFill>
                          <a:effectLst/>
                          <a:latin typeface="Fira Sans Light" panose="020B0403050000020004" pitchFamily="34" charset="0"/>
                          <a:ea typeface="+mn-ea"/>
                          <a:cs typeface="+mn-cs"/>
                        </a:rPr>
                        <a:t>m </a:t>
                      </a:r>
                      <a:r>
                        <a:rPr lang="pl-PL" sz="1800" kern="1200" baseline="-25000" dirty="0" smtClean="0">
                          <a:solidFill>
                            <a:schemeClr val="tx1"/>
                          </a:solidFill>
                          <a:effectLst/>
                          <a:latin typeface="Fira Sans Light" panose="020B0403050000020004" pitchFamily="34" charset="0"/>
                          <a:ea typeface="+mn-ea"/>
                          <a:cs typeface="+mn-cs"/>
                        </a:rPr>
                        <a:t>silnik trakcyjny  	</a:t>
                      </a:r>
                      <a:r>
                        <a:rPr lang="pl-PL" sz="1800" kern="1200" dirty="0" smtClean="0">
                          <a:solidFill>
                            <a:schemeClr val="tx1"/>
                          </a:solidFill>
                          <a:effectLst/>
                          <a:latin typeface="Fira Sans Light" panose="020B0403050000020004" pitchFamily="34" charset="0"/>
                          <a:ea typeface="+mn-ea"/>
                          <a:cs typeface="+mn-cs"/>
                        </a:rPr>
                        <a:t>350 kg</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349426">
                <a:tc>
                  <a:txBody>
                    <a:bodyPr/>
                    <a:lstStyle/>
                    <a:p>
                      <a:r>
                        <a:rPr lang="pl-PL" sz="1800" kern="1200" dirty="0" smtClean="0">
                          <a:solidFill>
                            <a:schemeClr val="tx1"/>
                          </a:solidFill>
                          <a:effectLst/>
                          <a:latin typeface="Fira Sans Light" panose="020B0403050000020004" pitchFamily="34" charset="0"/>
                          <a:ea typeface="+mn-ea"/>
                          <a:cs typeface="+mn-cs"/>
                        </a:rPr>
                        <a:t>Prędkość znamionowa</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pl-PL" sz="1800" kern="1200" dirty="0" smtClean="0">
                          <a:solidFill>
                            <a:schemeClr val="tx1"/>
                          </a:solidFill>
                          <a:effectLst/>
                          <a:latin typeface="Fira Sans Light" panose="020B0403050000020004" pitchFamily="34" charset="0"/>
                          <a:ea typeface="+mn-ea"/>
                          <a:cs typeface="+mn-cs"/>
                        </a:rPr>
                        <a:t>n </a:t>
                      </a:r>
                      <a:r>
                        <a:rPr lang="pl-PL" sz="1800" kern="1200" baseline="-25000" dirty="0" smtClean="0">
                          <a:solidFill>
                            <a:schemeClr val="tx1"/>
                          </a:solidFill>
                          <a:effectLst/>
                          <a:latin typeface="Fira Sans Light" panose="020B0403050000020004" pitchFamily="34" charset="0"/>
                          <a:ea typeface="+mn-ea"/>
                          <a:cs typeface="+mn-cs"/>
                        </a:rPr>
                        <a:t>Nom 		</a:t>
                      </a:r>
                      <a:r>
                        <a:rPr lang="pl-PL" sz="1800" kern="1200" dirty="0" smtClean="0">
                          <a:solidFill>
                            <a:schemeClr val="tx1"/>
                          </a:solidFill>
                          <a:effectLst/>
                          <a:latin typeface="Fira Sans Light" panose="020B0403050000020004" pitchFamily="34" charset="0"/>
                          <a:ea typeface="+mn-ea"/>
                          <a:cs typeface="+mn-cs"/>
                        </a:rPr>
                        <a:t>1705 – 1690 min</a:t>
                      </a:r>
                      <a:r>
                        <a:rPr lang="pl-PL" sz="1800" kern="1200" baseline="30000" dirty="0" smtClean="0">
                          <a:solidFill>
                            <a:schemeClr val="tx1"/>
                          </a:solidFill>
                          <a:effectLst/>
                          <a:latin typeface="Fira Sans Light" panose="020B0403050000020004" pitchFamily="34" charset="0"/>
                          <a:ea typeface="+mn-ea"/>
                          <a:cs typeface="+mn-cs"/>
                        </a:rPr>
                        <a:t>-1</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370840">
                <a:tc>
                  <a:txBody>
                    <a:bodyPr/>
                    <a:lstStyle/>
                    <a:p>
                      <a:r>
                        <a:rPr lang="pl-PL" sz="1800" kern="1200" dirty="0" smtClean="0">
                          <a:solidFill>
                            <a:schemeClr val="tx1"/>
                          </a:solidFill>
                          <a:effectLst/>
                          <a:latin typeface="Fira Sans Light" panose="020B0403050000020004" pitchFamily="34" charset="0"/>
                          <a:ea typeface="+mn-ea"/>
                          <a:cs typeface="+mn-cs"/>
                        </a:rPr>
                        <a:t>Napięcie znamionowe</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pl-PL" sz="1800" kern="1200" dirty="0" smtClean="0">
                          <a:solidFill>
                            <a:schemeClr val="tx1"/>
                          </a:solidFill>
                          <a:effectLst/>
                          <a:latin typeface="Fira Sans Light" panose="020B0403050000020004" pitchFamily="34" charset="0"/>
                          <a:ea typeface="+mn-ea"/>
                          <a:cs typeface="+mn-cs"/>
                        </a:rPr>
                        <a:t>U </a:t>
                      </a:r>
                      <a:r>
                        <a:rPr lang="pl-PL" sz="1800" kern="1200" baseline="-25000" dirty="0" smtClean="0">
                          <a:solidFill>
                            <a:schemeClr val="tx1"/>
                          </a:solidFill>
                          <a:effectLst/>
                          <a:latin typeface="Fira Sans Light" panose="020B0403050000020004" pitchFamily="34" charset="0"/>
                          <a:ea typeface="+mn-ea"/>
                          <a:cs typeface="+mn-cs"/>
                        </a:rPr>
                        <a:t>Nom</a:t>
                      </a:r>
                      <a:r>
                        <a:rPr lang="pl-PL" sz="1800" kern="1200" baseline="0" dirty="0" smtClean="0">
                          <a:solidFill>
                            <a:schemeClr val="tx1"/>
                          </a:solidFill>
                          <a:effectLst/>
                          <a:latin typeface="Fira Sans Light" panose="020B0403050000020004" pitchFamily="34" charset="0"/>
                          <a:ea typeface="+mn-ea"/>
                          <a:cs typeface="+mn-cs"/>
                        </a:rPr>
                        <a:t> 		</a:t>
                      </a:r>
                      <a:r>
                        <a:rPr lang="pl-PL" sz="1800" kern="1200" dirty="0" smtClean="0">
                          <a:solidFill>
                            <a:schemeClr val="tx1"/>
                          </a:solidFill>
                          <a:effectLst/>
                          <a:latin typeface="Fira Sans Light" panose="020B0403050000020004" pitchFamily="34" charset="0"/>
                          <a:ea typeface="+mn-ea"/>
                          <a:cs typeface="+mn-cs"/>
                        </a:rPr>
                        <a:t>460 V</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370840">
                <a:tc>
                  <a:txBody>
                    <a:bodyPr/>
                    <a:lstStyle/>
                    <a:p>
                      <a:r>
                        <a:rPr lang="pl-PL" sz="1800" kern="1200" dirty="0" smtClean="0">
                          <a:solidFill>
                            <a:schemeClr val="tx1"/>
                          </a:solidFill>
                          <a:effectLst/>
                          <a:latin typeface="Fira Sans Light" panose="020B0403050000020004" pitchFamily="34" charset="0"/>
                          <a:ea typeface="+mn-ea"/>
                          <a:cs typeface="+mn-cs"/>
                        </a:rPr>
                        <a:t>Natężenie znamionowe</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pl-PL" sz="1800" kern="1200" dirty="0" smtClean="0">
                          <a:solidFill>
                            <a:schemeClr val="tx1"/>
                          </a:solidFill>
                          <a:effectLst/>
                          <a:latin typeface="Fira Sans Light" panose="020B0403050000020004" pitchFamily="34" charset="0"/>
                          <a:ea typeface="+mn-ea"/>
                          <a:cs typeface="+mn-cs"/>
                        </a:rPr>
                        <a:t>I </a:t>
                      </a:r>
                      <a:r>
                        <a:rPr lang="pl-PL" sz="1800" kern="1200" baseline="-25000" dirty="0" smtClean="0">
                          <a:solidFill>
                            <a:schemeClr val="tx1"/>
                          </a:solidFill>
                          <a:effectLst/>
                          <a:latin typeface="Fira Sans Light" panose="020B0403050000020004" pitchFamily="34" charset="0"/>
                          <a:ea typeface="+mn-ea"/>
                          <a:cs typeface="+mn-cs"/>
                        </a:rPr>
                        <a:t>Nom 		</a:t>
                      </a:r>
                      <a:r>
                        <a:rPr lang="pl-PL" sz="1800" kern="1200" dirty="0" smtClean="0">
                          <a:solidFill>
                            <a:schemeClr val="tx1"/>
                          </a:solidFill>
                          <a:effectLst/>
                          <a:latin typeface="Fira Sans Light" panose="020B0403050000020004" pitchFamily="34" charset="0"/>
                          <a:ea typeface="+mn-ea"/>
                          <a:cs typeface="+mn-cs"/>
                        </a:rPr>
                        <a:t>186 – 245</a:t>
                      </a:r>
                      <a:r>
                        <a:rPr lang="pl-PL" sz="1800" kern="1200" baseline="0" dirty="0" smtClean="0">
                          <a:solidFill>
                            <a:schemeClr val="tx1"/>
                          </a:solidFill>
                          <a:effectLst/>
                          <a:latin typeface="Fira Sans Light" panose="020B0403050000020004" pitchFamily="34" charset="0"/>
                          <a:ea typeface="+mn-ea"/>
                          <a:cs typeface="+mn-cs"/>
                        </a:rPr>
                        <a:t> A</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370840">
                <a:tc>
                  <a:txBody>
                    <a:bodyPr/>
                    <a:lstStyle/>
                    <a:p>
                      <a:r>
                        <a:rPr lang="pl-PL" sz="1800" kern="1200" dirty="0" smtClean="0">
                          <a:solidFill>
                            <a:schemeClr val="tx1"/>
                          </a:solidFill>
                          <a:effectLst/>
                          <a:latin typeface="Fira Sans Light" panose="020B0403050000020004" pitchFamily="34" charset="0"/>
                          <a:ea typeface="+mn-ea"/>
                          <a:cs typeface="+mn-cs"/>
                        </a:rPr>
                        <a:t>Częstotliwość znamionowa</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pl-PL" sz="1800" kern="1200" dirty="0" smtClean="0">
                          <a:solidFill>
                            <a:schemeClr val="tx1"/>
                          </a:solidFill>
                          <a:effectLst/>
                          <a:latin typeface="Fira Sans Light" panose="020B0403050000020004" pitchFamily="34" charset="0"/>
                          <a:ea typeface="+mn-ea"/>
                          <a:cs typeface="+mn-cs"/>
                        </a:rPr>
                        <a:t>f </a:t>
                      </a:r>
                      <a:r>
                        <a:rPr lang="pl-PL" sz="1800" kern="1200" baseline="-25000" dirty="0" smtClean="0">
                          <a:solidFill>
                            <a:schemeClr val="tx1"/>
                          </a:solidFill>
                          <a:effectLst/>
                          <a:latin typeface="Fira Sans Light" panose="020B0403050000020004" pitchFamily="34" charset="0"/>
                          <a:ea typeface="+mn-ea"/>
                          <a:cs typeface="+mn-cs"/>
                        </a:rPr>
                        <a:t>Nom		</a:t>
                      </a:r>
                      <a:r>
                        <a:rPr lang="pl-PL" sz="1800" kern="1200" dirty="0" smtClean="0">
                          <a:solidFill>
                            <a:schemeClr val="tx1"/>
                          </a:solidFill>
                          <a:effectLst/>
                          <a:latin typeface="Fira Sans Light" panose="020B0403050000020004" pitchFamily="34" charset="0"/>
                          <a:ea typeface="+mn-ea"/>
                          <a:cs typeface="+mn-cs"/>
                        </a:rPr>
                        <a:t>58 </a:t>
                      </a:r>
                      <a:r>
                        <a:rPr lang="pl-PL" sz="1800" kern="1200" dirty="0" err="1" smtClean="0">
                          <a:solidFill>
                            <a:schemeClr val="tx1"/>
                          </a:solidFill>
                          <a:effectLst/>
                          <a:latin typeface="Fira Sans Light" panose="020B0403050000020004" pitchFamily="34" charset="0"/>
                          <a:ea typeface="+mn-ea"/>
                          <a:cs typeface="+mn-cs"/>
                        </a:rPr>
                        <a:t>Hz</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370840">
                <a:tc>
                  <a:txBody>
                    <a:bodyPr/>
                    <a:lstStyle/>
                    <a:p>
                      <a:r>
                        <a:rPr lang="pl-PL" sz="1800" kern="1200" dirty="0" smtClean="0">
                          <a:solidFill>
                            <a:schemeClr val="tx1"/>
                          </a:solidFill>
                          <a:effectLst/>
                          <a:latin typeface="Fira Sans Light" panose="020B0403050000020004" pitchFamily="34" charset="0"/>
                          <a:ea typeface="+mn-ea"/>
                          <a:cs typeface="+mn-cs"/>
                        </a:rPr>
                        <a:t>Prędkość maksymalna</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800" kern="1200" dirty="0" err="1" smtClean="0">
                          <a:solidFill>
                            <a:schemeClr val="tx1"/>
                          </a:solidFill>
                          <a:effectLst/>
                          <a:latin typeface="Fira Sans Light" panose="020B0403050000020004" pitchFamily="34" charset="0"/>
                          <a:ea typeface="+mn-ea"/>
                          <a:cs typeface="+mn-cs"/>
                        </a:rPr>
                        <a:t>N</a:t>
                      </a:r>
                      <a:r>
                        <a:rPr lang="pl-PL" sz="1800" kern="1200" baseline="-25000" dirty="0" err="1" smtClean="0">
                          <a:solidFill>
                            <a:schemeClr val="tx1"/>
                          </a:solidFill>
                          <a:effectLst/>
                          <a:latin typeface="Fira Sans Light" panose="020B0403050000020004" pitchFamily="34" charset="0"/>
                          <a:ea typeface="+mn-ea"/>
                          <a:cs typeface="+mn-cs"/>
                        </a:rPr>
                        <a:t>max</a:t>
                      </a:r>
                      <a:r>
                        <a:rPr lang="pl-PL" sz="1800" kern="1200" baseline="-25000" dirty="0" smtClean="0">
                          <a:solidFill>
                            <a:schemeClr val="tx1"/>
                          </a:solidFill>
                          <a:effectLst/>
                          <a:latin typeface="Fira Sans Light" panose="020B0403050000020004" pitchFamily="34" charset="0"/>
                          <a:ea typeface="+mn-ea"/>
                          <a:cs typeface="+mn-cs"/>
                        </a:rPr>
                        <a:t>		</a:t>
                      </a:r>
                      <a:r>
                        <a:rPr lang="pl-PL" sz="1800" kern="1200" dirty="0" smtClean="0">
                          <a:solidFill>
                            <a:schemeClr val="tx1"/>
                          </a:solidFill>
                          <a:effectLst/>
                          <a:latin typeface="Fira Sans Light" panose="020B0403050000020004" pitchFamily="34" charset="0"/>
                          <a:ea typeface="+mn-ea"/>
                          <a:cs typeface="+mn-cs"/>
                        </a:rPr>
                        <a:t>4800 min</a:t>
                      </a:r>
                      <a:r>
                        <a:rPr lang="pl-PL" sz="1800" kern="1200" baseline="30000" dirty="0" smtClean="0">
                          <a:solidFill>
                            <a:schemeClr val="tx1"/>
                          </a:solidFill>
                          <a:effectLst/>
                          <a:latin typeface="Fira Sans Light" panose="020B0403050000020004" pitchFamily="34" charset="0"/>
                          <a:ea typeface="+mn-ea"/>
                          <a:cs typeface="+mn-cs"/>
                        </a:rPr>
                        <a:t>-1</a:t>
                      </a:r>
                      <a:endParaRPr lang="pl-PL" dirty="0" smtClean="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370840">
                <a:tc>
                  <a:txBody>
                    <a:bodyPr/>
                    <a:lstStyle/>
                    <a:p>
                      <a:r>
                        <a:rPr lang="pl-PL" sz="1800" kern="1200" dirty="0" smtClean="0">
                          <a:solidFill>
                            <a:schemeClr val="tx1"/>
                          </a:solidFill>
                          <a:effectLst/>
                          <a:latin typeface="Fira Sans Light" panose="020B0403050000020004" pitchFamily="34" charset="0"/>
                          <a:ea typeface="+mn-ea"/>
                          <a:cs typeface="+mn-cs"/>
                        </a:rPr>
                        <a:t>Poziom mocy akustycznej</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800" kern="1200" dirty="0" smtClean="0">
                          <a:solidFill>
                            <a:schemeClr val="tx1"/>
                          </a:solidFill>
                          <a:effectLst/>
                          <a:latin typeface="Fira Sans Light" panose="020B0403050000020004" pitchFamily="34" charset="0"/>
                          <a:ea typeface="+mn-ea"/>
                          <a:cs typeface="+mn-cs"/>
                        </a:rPr>
                        <a:t>L</a:t>
                      </a:r>
                      <a:r>
                        <a:rPr lang="pl-PL" sz="1800" kern="1200" baseline="-25000" dirty="0" smtClean="0">
                          <a:solidFill>
                            <a:schemeClr val="tx1"/>
                          </a:solidFill>
                          <a:effectLst/>
                          <a:latin typeface="Fira Sans Light" panose="020B0403050000020004" pitchFamily="34" charset="0"/>
                          <a:ea typeface="+mn-ea"/>
                          <a:cs typeface="+mn-cs"/>
                        </a:rPr>
                        <a:t>W max		</a:t>
                      </a:r>
                      <a:r>
                        <a:rPr lang="pl-PL" sz="1800" kern="1200" dirty="0" smtClean="0">
                          <a:solidFill>
                            <a:schemeClr val="tx1"/>
                          </a:solidFill>
                          <a:effectLst/>
                          <a:latin typeface="Fira Sans Light" panose="020B0403050000020004" pitchFamily="34" charset="0"/>
                          <a:ea typeface="+mn-ea"/>
                          <a:cs typeface="+mn-cs"/>
                        </a:rPr>
                        <a:t>95 </a:t>
                      </a:r>
                      <a:r>
                        <a:rPr lang="pl-PL" sz="1800" kern="1200" dirty="0" err="1" smtClean="0">
                          <a:solidFill>
                            <a:schemeClr val="tx1"/>
                          </a:solidFill>
                          <a:effectLst/>
                          <a:latin typeface="Fira Sans Light" panose="020B0403050000020004" pitchFamily="34" charset="0"/>
                          <a:ea typeface="+mn-ea"/>
                          <a:cs typeface="+mn-cs"/>
                        </a:rPr>
                        <a:t>dB</a:t>
                      </a:r>
                      <a:endParaRPr lang="pl-PL" dirty="0" smtClean="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370840">
                <a:tc>
                  <a:txBody>
                    <a:bodyPr/>
                    <a:lstStyle/>
                    <a:p>
                      <a:r>
                        <a:rPr lang="pl-PL" sz="1800" kern="1200" dirty="0" smtClean="0">
                          <a:solidFill>
                            <a:schemeClr val="tx1"/>
                          </a:solidFill>
                          <a:effectLst/>
                          <a:latin typeface="Fira Sans Light" panose="020B0403050000020004" pitchFamily="34" charset="0"/>
                          <a:ea typeface="+mn-ea"/>
                          <a:cs typeface="+mn-cs"/>
                        </a:rPr>
                        <a:t>Monitorowanie temperatury przy użyciu czujnika Pt100 na uzwojeniu</a:t>
                      </a:r>
                      <a:endParaRPr lang="pl-PL" dirty="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800" kern="1200" dirty="0" smtClean="0">
                          <a:solidFill>
                            <a:schemeClr val="tx1"/>
                          </a:solidFill>
                          <a:effectLst/>
                          <a:latin typeface="Fira Sans Light" panose="020B0403050000020004" pitchFamily="34" charset="0"/>
                          <a:ea typeface="+mn-ea"/>
                          <a:cs typeface="+mn-cs"/>
                        </a:rPr>
                        <a:t>Ostrzeżenie	160 °C</a:t>
                      </a:r>
                      <a:br>
                        <a:rPr lang="pl-PL" sz="1800" kern="1200" dirty="0" smtClean="0">
                          <a:solidFill>
                            <a:schemeClr val="tx1"/>
                          </a:solidFill>
                          <a:effectLst/>
                          <a:latin typeface="Fira Sans Light" panose="020B0403050000020004" pitchFamily="34" charset="0"/>
                          <a:ea typeface="+mn-ea"/>
                          <a:cs typeface="+mn-cs"/>
                        </a:rPr>
                      </a:br>
                      <a:r>
                        <a:rPr lang="pl-PL" sz="1800" kern="1200" dirty="0" smtClean="0">
                          <a:solidFill>
                            <a:schemeClr val="tx1"/>
                          </a:solidFill>
                          <a:effectLst/>
                          <a:latin typeface="Fira Sans Light" panose="020B0403050000020004" pitchFamily="34" charset="0"/>
                          <a:ea typeface="+mn-ea"/>
                          <a:cs typeface="+mn-cs"/>
                        </a:rPr>
                        <a:t>Redukcja </a:t>
                      </a:r>
                      <a:r>
                        <a:rPr lang="pl-PL" sz="1800" kern="1200" dirty="0" err="1" smtClean="0">
                          <a:solidFill>
                            <a:schemeClr val="tx1"/>
                          </a:solidFill>
                          <a:effectLst/>
                          <a:latin typeface="Fira Sans Light" panose="020B0403050000020004" pitchFamily="34" charset="0"/>
                          <a:ea typeface="+mn-ea"/>
                          <a:cs typeface="+mn-cs"/>
                        </a:rPr>
                        <a:t>wydajn</a:t>
                      </a:r>
                      <a:r>
                        <a:rPr lang="pl-PL" sz="1800" kern="1200" dirty="0" smtClean="0">
                          <a:solidFill>
                            <a:schemeClr val="tx1"/>
                          </a:solidFill>
                          <a:effectLst/>
                          <a:latin typeface="Fira Sans Light" panose="020B0403050000020004" pitchFamily="34" charset="0"/>
                          <a:ea typeface="+mn-ea"/>
                          <a:cs typeface="+mn-cs"/>
                        </a:rPr>
                        <a:t>.	170 °C</a:t>
                      </a:r>
                      <a:br>
                        <a:rPr lang="pl-PL" sz="1800" kern="1200" dirty="0" smtClean="0">
                          <a:solidFill>
                            <a:schemeClr val="tx1"/>
                          </a:solidFill>
                          <a:effectLst/>
                          <a:latin typeface="Fira Sans Light" panose="020B0403050000020004" pitchFamily="34" charset="0"/>
                          <a:ea typeface="+mn-ea"/>
                          <a:cs typeface="+mn-cs"/>
                        </a:rPr>
                      </a:br>
                      <a:r>
                        <a:rPr lang="pl-PL" sz="1800" kern="1200" dirty="0" smtClean="0">
                          <a:solidFill>
                            <a:schemeClr val="tx1"/>
                          </a:solidFill>
                          <a:effectLst/>
                          <a:latin typeface="Fira Sans Light" panose="020B0403050000020004" pitchFamily="34" charset="0"/>
                          <a:ea typeface="+mn-ea"/>
                          <a:cs typeface="+mn-cs"/>
                        </a:rPr>
                        <a:t>Wyłączenie	180 °C</a:t>
                      </a:r>
                      <a:endParaRPr lang="pl-PL" dirty="0" smtClean="0">
                        <a:latin typeface="Fira Sans Light" panose="020B04030500000200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945954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09960" y="1175189"/>
            <a:ext cx="4572000" cy="338554"/>
          </a:xfrm>
          <a:prstGeom prst="rect">
            <a:avLst/>
          </a:prstGeom>
        </p:spPr>
        <p:txBody>
          <a:bodyPr>
            <a:spAutoFit/>
          </a:bodyPr>
          <a:lstStyle/>
          <a:p>
            <a:pPr marL="4763" lvl="1"/>
            <a:r>
              <a:rPr lang="pl-PL" sz="1600" dirty="0" smtClean="0">
                <a:solidFill>
                  <a:schemeClr val="accent1">
                    <a:lumMod val="75000"/>
                  </a:schemeClr>
                </a:solidFill>
                <a:latin typeface="Fira Sans Light" panose="020B0403050000020004" pitchFamily="34" charset="0"/>
              </a:rPr>
              <a:t>Skróty</a:t>
            </a:r>
            <a:endParaRPr lang="pl-PL" sz="1600" dirty="0">
              <a:solidFill>
                <a:schemeClr val="accent1">
                  <a:lumMod val="75000"/>
                </a:schemeClr>
              </a:solidFill>
              <a:latin typeface="Fira Sans Light" panose="020B0403050000020004" pitchFamily="34" charset="0"/>
            </a:endParaRPr>
          </a:p>
        </p:txBody>
      </p:sp>
      <p:sp>
        <p:nvSpPr>
          <p:cNvPr id="5" name="Prostokąt 4"/>
          <p:cNvSpPr/>
          <p:nvPr/>
        </p:nvSpPr>
        <p:spPr>
          <a:xfrm>
            <a:off x="285747" y="1513743"/>
            <a:ext cx="8643097" cy="1200329"/>
          </a:xfrm>
          <a:prstGeom prst="rect">
            <a:avLst/>
          </a:prstGeom>
        </p:spPr>
        <p:txBody>
          <a:bodyPr wrap="square">
            <a:spAutoFit/>
          </a:bodyPr>
          <a:lstStyle/>
          <a:p>
            <a:pPr>
              <a:lnSpc>
                <a:spcPct val="150000"/>
              </a:lnSpc>
            </a:pPr>
            <a:r>
              <a:rPr lang="pl-PL" sz="1600" b="1" dirty="0" smtClean="0">
                <a:solidFill>
                  <a:srgbClr val="7F7F7F"/>
                </a:solidFill>
                <a:latin typeface="Fira Sans Light" panose="020B0403050000020004" pitchFamily="34" charset="0"/>
              </a:rPr>
              <a:t>NDE		Non Drive End		</a:t>
            </a:r>
            <a:r>
              <a:rPr lang="pl-PL" sz="1600" dirty="0" smtClean="0">
                <a:solidFill>
                  <a:srgbClr val="7F7F7F"/>
                </a:solidFill>
                <a:latin typeface="Fira Sans Light" panose="020B0403050000020004" pitchFamily="34" charset="0"/>
              </a:rPr>
              <a:t>strona przeciwna do napędu</a:t>
            </a:r>
          </a:p>
          <a:p>
            <a:pPr>
              <a:lnSpc>
                <a:spcPct val="150000"/>
              </a:lnSpc>
            </a:pPr>
            <a:r>
              <a:rPr lang="pl-PL" sz="1600" b="1" dirty="0" smtClean="0">
                <a:solidFill>
                  <a:srgbClr val="7F7F7F"/>
                </a:solidFill>
                <a:latin typeface="Fira Sans Light" panose="020B0403050000020004" pitchFamily="34" charset="0"/>
              </a:rPr>
              <a:t>DE		Drive End			</a:t>
            </a:r>
            <a:r>
              <a:rPr lang="pl-PL" sz="1600" dirty="0" smtClean="0">
                <a:solidFill>
                  <a:srgbClr val="7F7F7F"/>
                </a:solidFill>
                <a:latin typeface="Fira Sans Light" panose="020B0403050000020004" pitchFamily="34" charset="0"/>
              </a:rPr>
              <a:t>strona napędu</a:t>
            </a:r>
          </a:p>
          <a:p>
            <a:pPr>
              <a:lnSpc>
                <a:spcPct val="150000"/>
              </a:lnSpc>
            </a:pPr>
            <a:r>
              <a:rPr lang="pl-PL" sz="1600" b="1" dirty="0" smtClean="0">
                <a:solidFill>
                  <a:srgbClr val="7F7F7F"/>
                </a:solidFill>
                <a:latin typeface="Fira Sans Light" panose="020B0403050000020004" pitchFamily="34" charset="0"/>
              </a:rPr>
              <a:t>TMBU		</a:t>
            </a:r>
            <a:r>
              <a:rPr lang="pl-PL" sz="1600" b="1" dirty="0" err="1" smtClean="0">
                <a:solidFill>
                  <a:srgbClr val="7F7F7F"/>
                </a:solidFill>
                <a:latin typeface="Fira Sans Light" panose="020B0403050000020004" pitchFamily="34" charset="0"/>
              </a:rPr>
              <a:t>Traction</a:t>
            </a:r>
            <a:r>
              <a:rPr lang="pl-PL" sz="1600" b="1" dirty="0" smtClean="0">
                <a:solidFill>
                  <a:srgbClr val="7F7F7F"/>
                </a:solidFill>
                <a:latin typeface="Fira Sans Light" panose="020B0403050000020004" pitchFamily="34" charset="0"/>
              </a:rPr>
              <a:t> Motor </a:t>
            </a:r>
            <a:r>
              <a:rPr lang="pl-PL" sz="1600" b="1" dirty="0" err="1" smtClean="0">
                <a:solidFill>
                  <a:srgbClr val="7F7F7F"/>
                </a:solidFill>
                <a:latin typeface="Fira Sans Light" panose="020B0403050000020004" pitchFamily="34" charset="0"/>
              </a:rPr>
              <a:t>Bearing</a:t>
            </a:r>
            <a:r>
              <a:rPr lang="pl-PL" sz="1600" b="1" dirty="0" smtClean="0">
                <a:solidFill>
                  <a:srgbClr val="7F7F7F"/>
                </a:solidFill>
                <a:latin typeface="Fira Sans Light" panose="020B0403050000020004" pitchFamily="34" charset="0"/>
              </a:rPr>
              <a:t> Unit	</a:t>
            </a:r>
            <a:r>
              <a:rPr lang="pl-PL" sz="1600" dirty="0" smtClean="0">
                <a:solidFill>
                  <a:srgbClr val="7F7F7F"/>
                </a:solidFill>
                <a:latin typeface="Fira Sans Light" panose="020B0403050000020004" pitchFamily="34" charset="0"/>
              </a:rPr>
              <a:t>zespół łożyska silnika trakcyjnego</a:t>
            </a:r>
            <a:endParaRPr lang="pl-PL" sz="1600" b="1" dirty="0">
              <a:solidFill>
                <a:srgbClr val="7F7F7F"/>
              </a:solidFill>
              <a:latin typeface="Fira Sans Light" panose="020B0403050000020004"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3354" y="3016285"/>
            <a:ext cx="3848583" cy="23427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2568" y="3016285"/>
            <a:ext cx="4486276" cy="2586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56941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760" y="1165422"/>
            <a:ext cx="4476050" cy="2724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0760" y="3890181"/>
            <a:ext cx="4526130" cy="2609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Prostokąt 5"/>
          <p:cNvSpPr/>
          <p:nvPr/>
        </p:nvSpPr>
        <p:spPr>
          <a:xfrm>
            <a:off x="6536149" y="721436"/>
            <a:ext cx="4583575" cy="1569660"/>
          </a:xfrm>
          <a:prstGeom prst="rect">
            <a:avLst/>
          </a:prstGeom>
        </p:spPr>
        <p:txBody>
          <a:bodyPr wrap="square">
            <a:spAutoFit/>
          </a:bodyPr>
          <a:lstStyle/>
          <a:p>
            <a:pPr marL="342900" indent="-342900" algn="just">
              <a:lnSpc>
                <a:spcPct val="120000"/>
              </a:lnSpc>
              <a:buAutoNum type="arabicPeriod"/>
            </a:pPr>
            <a:r>
              <a:rPr lang="pl-PL" sz="1600" dirty="0" smtClean="0">
                <a:solidFill>
                  <a:srgbClr val="7F7F7F"/>
                </a:solidFill>
                <a:latin typeface="Fira Sans Light" panose="020B0403050000020004" pitchFamily="34" charset="0"/>
              </a:rPr>
              <a:t>Zespół wirnika</a:t>
            </a:r>
          </a:p>
          <a:p>
            <a:pPr marL="342900" indent="-342900" algn="just">
              <a:lnSpc>
                <a:spcPct val="120000"/>
              </a:lnSpc>
              <a:buAutoNum type="arabicPeriod"/>
            </a:pPr>
            <a:r>
              <a:rPr lang="pl-PL" sz="1600" dirty="0" smtClean="0">
                <a:solidFill>
                  <a:srgbClr val="7F7F7F"/>
                </a:solidFill>
                <a:latin typeface="Fira Sans Light" panose="020B0403050000020004" pitchFamily="34" charset="0"/>
              </a:rPr>
              <a:t>Stojan</a:t>
            </a:r>
          </a:p>
          <a:p>
            <a:pPr marL="342900" indent="-342900" algn="just">
              <a:lnSpc>
                <a:spcPct val="120000"/>
              </a:lnSpc>
              <a:buAutoNum type="arabicPeriod"/>
            </a:pPr>
            <a:r>
              <a:rPr lang="pl-PL" sz="1600" dirty="0" smtClean="0">
                <a:solidFill>
                  <a:srgbClr val="7F7F7F"/>
                </a:solidFill>
                <a:latin typeface="Fira Sans Light" panose="020B0403050000020004" pitchFamily="34" charset="0"/>
              </a:rPr>
              <a:t>Pokrywa od strony DE</a:t>
            </a:r>
          </a:p>
          <a:p>
            <a:pPr marL="342900" indent="-342900" algn="just">
              <a:lnSpc>
                <a:spcPct val="120000"/>
              </a:lnSpc>
              <a:buAutoNum type="arabicPeriod" startAt="8"/>
            </a:pPr>
            <a:r>
              <a:rPr lang="pl-PL" sz="1600" dirty="0" smtClean="0">
                <a:solidFill>
                  <a:srgbClr val="7F7F7F"/>
                </a:solidFill>
                <a:latin typeface="Fira Sans Light" panose="020B0403050000020004" pitchFamily="34" charset="0"/>
              </a:rPr>
              <a:t>Pokrywa od strony NDE</a:t>
            </a:r>
          </a:p>
          <a:p>
            <a:pPr marL="342900" indent="-342900" algn="just">
              <a:lnSpc>
                <a:spcPct val="120000"/>
              </a:lnSpc>
              <a:buAutoNum type="arabicPeriod" startAt="20"/>
            </a:pPr>
            <a:r>
              <a:rPr lang="pl-PL" sz="1600" dirty="0" smtClean="0">
                <a:solidFill>
                  <a:srgbClr val="7F7F7F"/>
                </a:solidFill>
                <a:latin typeface="Fira Sans Light" panose="020B0403050000020004" pitchFamily="34" charset="0"/>
              </a:rPr>
              <a:t>Przyłącza HV (wysokiego napięcia) </a:t>
            </a:r>
            <a:endParaRPr lang="pl-PL" sz="1600" dirty="0">
              <a:solidFill>
                <a:srgbClr val="7F7F7F"/>
              </a:solidFill>
              <a:latin typeface="Fira Sans Light" panose="020B0403050000020004" pitchFamily="34" charset="0"/>
            </a:endParaRPr>
          </a:p>
        </p:txBody>
      </p:sp>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36755"/>
          <a:stretch/>
        </p:blipFill>
        <p:spPr bwMode="auto">
          <a:xfrm>
            <a:off x="5576729" y="3094073"/>
            <a:ext cx="3382075" cy="3348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24217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96" descr="Rotor.t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71926" y="574921"/>
            <a:ext cx="4576478" cy="1877643"/>
          </a:xfrm>
          <a:prstGeom prst="rect">
            <a:avLst/>
          </a:prstGeom>
          <a:noFill/>
          <a:ln>
            <a:noFill/>
          </a:ln>
        </p:spPr>
      </p:pic>
      <p:sp>
        <p:nvSpPr>
          <p:cNvPr id="5" name="Prostokąt 4"/>
          <p:cNvSpPr/>
          <p:nvPr/>
        </p:nvSpPr>
        <p:spPr>
          <a:xfrm>
            <a:off x="109960" y="1175189"/>
            <a:ext cx="4572000" cy="338554"/>
          </a:xfrm>
          <a:prstGeom prst="rect">
            <a:avLst/>
          </a:prstGeom>
        </p:spPr>
        <p:txBody>
          <a:bodyPr>
            <a:spAutoFit/>
          </a:bodyPr>
          <a:lstStyle/>
          <a:p>
            <a:pPr marL="4763" lvl="1"/>
            <a:r>
              <a:rPr lang="pl-PL" sz="1600" dirty="0" smtClean="0">
                <a:solidFill>
                  <a:schemeClr val="accent1">
                    <a:lumMod val="75000"/>
                  </a:schemeClr>
                </a:solidFill>
                <a:latin typeface="Fira Sans Light" panose="020B0403050000020004" pitchFamily="34" charset="0"/>
              </a:rPr>
              <a:t>Wirnik</a:t>
            </a:r>
            <a:endParaRPr lang="pl-PL" sz="1600" dirty="0">
              <a:solidFill>
                <a:schemeClr val="accent1">
                  <a:lumMod val="75000"/>
                </a:schemeClr>
              </a:solidFill>
              <a:latin typeface="Fira Sans Light" panose="020B0403050000020004" pitchFamily="34" charset="0"/>
            </a:endParaRPr>
          </a:p>
        </p:txBody>
      </p:sp>
      <p:sp>
        <p:nvSpPr>
          <p:cNvPr id="6" name="Prostokąt 5"/>
          <p:cNvSpPr/>
          <p:nvPr/>
        </p:nvSpPr>
        <p:spPr>
          <a:xfrm>
            <a:off x="393305" y="2299011"/>
            <a:ext cx="11289100" cy="1708160"/>
          </a:xfrm>
          <a:prstGeom prst="rect">
            <a:avLst/>
          </a:prstGeom>
        </p:spPr>
        <p:txBody>
          <a:bodyPr wrap="square">
            <a:spAutoFit/>
          </a:bodyPr>
          <a:lstStyle/>
          <a:p>
            <a:pPr>
              <a:lnSpc>
                <a:spcPct val="150000"/>
              </a:lnSpc>
            </a:pPr>
            <a:r>
              <a:rPr lang="pl-PL" sz="1400" dirty="0" smtClean="0">
                <a:solidFill>
                  <a:srgbClr val="7F7F7F"/>
                </a:solidFill>
                <a:latin typeface="Fira Sans Light" panose="020B0403050000020004" pitchFamily="34" charset="0"/>
              </a:rPr>
              <a:t>Wał </a:t>
            </a:r>
            <a:r>
              <a:rPr lang="pl-PL" sz="1400" dirty="0">
                <a:solidFill>
                  <a:srgbClr val="7F7F7F"/>
                </a:solidFill>
                <a:latin typeface="Fira Sans Light" panose="020B0403050000020004" pitchFamily="34" charset="0"/>
              </a:rPr>
              <a:t>silnika jest zamontowany na stałym zespole łożyska. W osłonie łożyska po stronie napędowej znajduje się łożysko kulowe z głębokim rowkiem oraz ceramicznymi elementami tocznymi (5). Jest to łożysko stałe.</a:t>
            </a:r>
          </a:p>
          <a:p>
            <a:pPr>
              <a:lnSpc>
                <a:spcPct val="150000"/>
              </a:lnSpc>
            </a:pPr>
            <a:r>
              <a:rPr lang="pl-PL" sz="1400" dirty="0">
                <a:solidFill>
                  <a:srgbClr val="7F7F7F"/>
                </a:solidFill>
                <a:latin typeface="Fira Sans Light" panose="020B0403050000020004" pitchFamily="34" charset="0"/>
              </a:rPr>
              <a:t>Zespół łożyska tocznego wałeczkowego (10) z ceramicznymi elementami tocznymi jest zamontowane w osłonie łożyska po stronie </a:t>
            </a:r>
            <a:r>
              <a:rPr lang="pl-PL" sz="1400" dirty="0" err="1">
                <a:solidFill>
                  <a:srgbClr val="7F7F7F"/>
                </a:solidFill>
                <a:latin typeface="Fira Sans Light" panose="020B0403050000020004" pitchFamily="34" charset="0"/>
              </a:rPr>
              <a:t>nienapędowej</a:t>
            </a:r>
            <a:r>
              <a:rPr lang="pl-PL" sz="1400" dirty="0">
                <a:solidFill>
                  <a:srgbClr val="7F7F7F"/>
                </a:solidFill>
                <a:latin typeface="Fira Sans Light" panose="020B0403050000020004" pitchFamily="34" charset="0"/>
              </a:rPr>
              <a:t>. Jest to łożysko swobodne</a:t>
            </a:r>
            <a:r>
              <a:rPr lang="pl-PL" sz="1400" dirty="0" smtClean="0">
                <a:solidFill>
                  <a:srgbClr val="7F7F7F"/>
                </a:solidFill>
                <a:latin typeface="Fira Sans Light" panose="020B0403050000020004" pitchFamily="34" charset="0"/>
              </a:rPr>
              <a:t>. </a:t>
            </a:r>
            <a:r>
              <a:rPr lang="pl-PL" sz="1400" dirty="0">
                <a:solidFill>
                  <a:srgbClr val="7F7F7F"/>
                </a:solidFill>
                <a:latin typeface="Fira Sans Light" panose="020B0403050000020004" pitchFamily="34" charset="0"/>
              </a:rPr>
              <a:t>Obydwa zespoły łożysk są odpowiednio nasmarowane smarem Shell RETINAX LX2 (lub jego nowszym odpowiednikiem Shell </a:t>
            </a:r>
            <a:r>
              <a:rPr lang="pl-PL" sz="1400" dirty="0" err="1">
                <a:solidFill>
                  <a:srgbClr val="7F7F7F"/>
                </a:solidFill>
                <a:latin typeface="Fira Sans Light" panose="020B0403050000020004" pitchFamily="34" charset="0"/>
              </a:rPr>
              <a:t>Gadus</a:t>
            </a:r>
            <a:r>
              <a:rPr lang="pl-PL" sz="1400" dirty="0">
                <a:solidFill>
                  <a:srgbClr val="7F7F7F"/>
                </a:solidFill>
                <a:latin typeface="Fira Sans Light" panose="020B0403050000020004" pitchFamily="34" charset="0"/>
              </a:rPr>
              <a:t> S3 V220C 2) dostarczanym przez firmę SKF</a:t>
            </a:r>
            <a:r>
              <a:rPr lang="pl-PL" sz="1400" dirty="0" smtClean="0">
                <a:solidFill>
                  <a:srgbClr val="7F7F7F"/>
                </a:solidFill>
                <a:latin typeface="Fira Sans Light" panose="020B0403050000020004" pitchFamily="34" charset="0"/>
              </a:rPr>
              <a:t>.</a:t>
            </a:r>
            <a:endParaRPr lang="pl-PL" sz="1400" dirty="0">
              <a:solidFill>
                <a:srgbClr val="7F7F7F"/>
              </a:solidFill>
              <a:latin typeface="Fira Sans Light" panose="020B0403050000020004" pitchFamily="34" charset="0"/>
            </a:endParaRPr>
          </a:p>
        </p:txBody>
      </p:sp>
      <p:sp>
        <p:nvSpPr>
          <p:cNvPr id="7" name="Prostokąt 6"/>
          <p:cNvSpPr/>
          <p:nvPr/>
        </p:nvSpPr>
        <p:spPr>
          <a:xfrm>
            <a:off x="170020" y="4099331"/>
            <a:ext cx="11848360" cy="2585323"/>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nSpc>
                <a:spcPct val="150000"/>
              </a:lnSpc>
            </a:pPr>
            <a:r>
              <a:rPr lang="pl-PL" sz="1600" dirty="0">
                <a:solidFill>
                  <a:srgbClr val="7F7F7F"/>
                </a:solidFill>
                <a:latin typeface="Fira Sans Light" panose="020B0403050000020004" pitchFamily="34" charset="0"/>
              </a:rPr>
              <a:t>Zespół łożyska silnika trakcyjnego jest fabrycznie napełniony wystarczającą ilością smaru. Uzupełnianie poziomu smaru nie jest więc konieczne</a:t>
            </a:r>
            <a:r>
              <a:rPr lang="pl-PL" sz="1600" dirty="0" smtClean="0">
                <a:solidFill>
                  <a:srgbClr val="7F7F7F"/>
                </a:solidFill>
                <a:latin typeface="Fira Sans Light" panose="020B0403050000020004" pitchFamily="34" charset="0"/>
              </a:rPr>
              <a:t>. Otwarcie </a:t>
            </a:r>
            <a:r>
              <a:rPr lang="pl-PL" sz="1600" dirty="0">
                <a:solidFill>
                  <a:srgbClr val="7F7F7F"/>
                </a:solidFill>
                <a:latin typeface="Fira Sans Light" panose="020B0403050000020004" pitchFamily="34" charset="0"/>
              </a:rPr>
              <a:t>obudowy łożyska może spowodować uszkodzenie zespołu łożyska silnika trakcyjnego oraz skrócenie okresu eksploatacji.</a:t>
            </a:r>
          </a:p>
          <a:p>
            <a:pPr algn="ctr">
              <a:lnSpc>
                <a:spcPct val="150000"/>
              </a:lnSpc>
            </a:pPr>
            <a:r>
              <a:rPr lang="pl-PL" sz="1600" dirty="0">
                <a:solidFill>
                  <a:srgbClr val="FF0000"/>
                </a:solidFill>
                <a:latin typeface="Fira Sans Light" panose="020B0403050000020004" pitchFamily="34" charset="0"/>
              </a:rPr>
              <a:t>Nie istnieje obowiązek wymiany </a:t>
            </a:r>
            <a:r>
              <a:rPr lang="pl-PL" sz="1600" dirty="0" smtClean="0">
                <a:solidFill>
                  <a:srgbClr val="FF0000"/>
                </a:solidFill>
                <a:latin typeface="Fira Sans Light" panose="020B0403050000020004" pitchFamily="34" charset="0"/>
              </a:rPr>
              <a:t>smaru</a:t>
            </a:r>
            <a:endParaRPr lang="pl-PL" sz="1600" dirty="0">
              <a:solidFill>
                <a:srgbClr val="FF0000"/>
              </a:solidFill>
              <a:latin typeface="Fira Sans Light" panose="020B0403050000020004" pitchFamily="34" charset="0"/>
            </a:endParaRPr>
          </a:p>
          <a:p>
            <a:pPr algn="ctr">
              <a:lnSpc>
                <a:spcPct val="150000"/>
              </a:lnSpc>
            </a:pPr>
            <a:r>
              <a:rPr lang="pl-PL" sz="1600" spc="300" dirty="0">
                <a:solidFill>
                  <a:schemeClr val="tx1"/>
                </a:solidFill>
                <a:latin typeface="Fira Sans Light" panose="020B0403050000020004" pitchFamily="34" charset="0"/>
              </a:rPr>
              <a:t>Zespoły łożysk silnika trakcyjnego </a:t>
            </a:r>
            <a:r>
              <a:rPr lang="pl-PL" sz="1600" spc="300" dirty="0" smtClean="0">
                <a:solidFill>
                  <a:schemeClr val="tx1"/>
                </a:solidFill>
                <a:latin typeface="Fira Sans Light" panose="020B0403050000020004" pitchFamily="34" charset="0"/>
              </a:rPr>
              <a:t/>
            </a:r>
            <a:br>
              <a:rPr lang="pl-PL" sz="1600" spc="300" dirty="0" smtClean="0">
                <a:solidFill>
                  <a:schemeClr val="tx1"/>
                </a:solidFill>
                <a:latin typeface="Fira Sans Light" panose="020B0403050000020004" pitchFamily="34" charset="0"/>
              </a:rPr>
            </a:br>
            <a:r>
              <a:rPr lang="pl-PL" sz="1600" spc="300" dirty="0" smtClean="0">
                <a:solidFill>
                  <a:schemeClr val="tx1"/>
                </a:solidFill>
                <a:latin typeface="Fira Sans Light" panose="020B0403050000020004" pitchFamily="34" charset="0"/>
              </a:rPr>
              <a:t>są </a:t>
            </a:r>
            <a:r>
              <a:rPr lang="pl-PL" sz="1600" spc="300" dirty="0" smtClean="0">
                <a:solidFill>
                  <a:schemeClr val="tx1"/>
                </a:solidFill>
                <a:latin typeface="Fira Sans Light" panose="020B0403050000020004" pitchFamily="34" charset="0"/>
              </a:rPr>
              <a:t>wymieniane co 500 000km, nie rzadziej niż co 8.3 lat</a:t>
            </a:r>
            <a:endParaRPr lang="pl-PL" sz="1600" spc="300" dirty="0" smtClean="0">
              <a:solidFill>
                <a:schemeClr val="tx1"/>
              </a:solidFill>
              <a:latin typeface="Fira Sans Light" panose="020B0403050000020004" pitchFamily="34" charset="0"/>
            </a:endParaRPr>
          </a:p>
          <a:p>
            <a:pPr algn="ctr">
              <a:lnSpc>
                <a:spcPct val="150000"/>
              </a:lnSpc>
            </a:pPr>
            <a:r>
              <a:rPr lang="pl-PL" sz="1200" spc="300" dirty="0" smtClean="0">
                <a:solidFill>
                  <a:schemeClr val="tx1"/>
                </a:solidFill>
                <a:latin typeface="Fira Sans Light" panose="020B0403050000020004" pitchFamily="34" charset="0"/>
              </a:rPr>
              <a:t>(łożyska + smar)</a:t>
            </a:r>
            <a:endParaRPr lang="pl-PL" sz="1200" spc="300" dirty="0">
              <a:solidFill>
                <a:schemeClr val="tx1"/>
              </a:solidFill>
              <a:latin typeface="Fira Sans Light" panose="020B0403050000020004" pitchFamily="34" charset="0"/>
            </a:endParaRPr>
          </a:p>
        </p:txBody>
      </p:sp>
    </p:spTree>
    <p:extLst>
      <p:ext uri="{BB962C8B-B14F-4D97-AF65-F5344CB8AC3E}">
        <p14:creationId xmlns:p14="http://schemas.microsoft.com/office/powerpoint/2010/main" val="20864794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09960" y="1175189"/>
            <a:ext cx="4572000" cy="338554"/>
          </a:xfrm>
          <a:prstGeom prst="rect">
            <a:avLst/>
          </a:prstGeom>
        </p:spPr>
        <p:txBody>
          <a:bodyPr>
            <a:spAutoFit/>
          </a:bodyPr>
          <a:lstStyle/>
          <a:p>
            <a:pPr marL="4763" lvl="1"/>
            <a:r>
              <a:rPr lang="pl-PL" sz="1600" dirty="0" smtClean="0">
                <a:solidFill>
                  <a:schemeClr val="accent1">
                    <a:lumMod val="75000"/>
                  </a:schemeClr>
                </a:solidFill>
                <a:latin typeface="Fira Sans Light" panose="020B0403050000020004" pitchFamily="34" charset="0"/>
              </a:rPr>
              <a:t>Układ chłodzenia</a:t>
            </a:r>
            <a:endParaRPr lang="pl-PL" sz="1600" dirty="0">
              <a:solidFill>
                <a:schemeClr val="accent1">
                  <a:lumMod val="75000"/>
                </a:schemeClr>
              </a:solidFill>
              <a:latin typeface="Fira Sans Light" panose="020B0403050000020004" pitchFamily="34" charset="0"/>
            </a:endParaRPr>
          </a:p>
        </p:txBody>
      </p:sp>
      <p:sp>
        <p:nvSpPr>
          <p:cNvPr id="5" name="Prostokąt 4"/>
          <p:cNvSpPr/>
          <p:nvPr/>
        </p:nvSpPr>
        <p:spPr>
          <a:xfrm>
            <a:off x="141598" y="1680890"/>
            <a:ext cx="11989442" cy="3785652"/>
          </a:xfrm>
          <a:prstGeom prst="rect">
            <a:avLst/>
          </a:prstGeom>
        </p:spPr>
        <p:txBody>
          <a:bodyPr wrap="square">
            <a:spAutoFit/>
          </a:bodyPr>
          <a:lstStyle/>
          <a:p>
            <a:pPr algn="just">
              <a:lnSpc>
                <a:spcPct val="150000"/>
              </a:lnSpc>
            </a:pPr>
            <a:r>
              <a:rPr lang="pl-PL" sz="1600" b="1" dirty="0">
                <a:solidFill>
                  <a:srgbClr val="7F7F7F"/>
                </a:solidFill>
                <a:latin typeface="Fira Sans Light" panose="020B0403050000020004" pitchFamily="34" charset="0"/>
              </a:rPr>
              <a:t>W konstrukcji silnika uwzględniono wymuszoną wentylację. Wstępnie przefiltrowane powietrze chłodzące jest przedmuchiwane przez filtr powietrza na wlocie powietrza w osłonie łożyska po stronie </a:t>
            </a:r>
            <a:r>
              <a:rPr lang="pl-PL" sz="1600" b="1" dirty="0" err="1">
                <a:solidFill>
                  <a:srgbClr val="7F7F7F"/>
                </a:solidFill>
                <a:latin typeface="Fira Sans Light" panose="020B0403050000020004" pitchFamily="34" charset="0"/>
              </a:rPr>
              <a:t>nienapędowej</a:t>
            </a:r>
            <a:r>
              <a:rPr lang="pl-PL" sz="1600" b="1" dirty="0">
                <a:solidFill>
                  <a:srgbClr val="7F7F7F"/>
                </a:solidFill>
                <a:latin typeface="Fira Sans Light" panose="020B0403050000020004" pitchFamily="34" charset="0"/>
              </a:rPr>
              <a:t> </a:t>
            </a:r>
            <a:r>
              <a:rPr lang="pl-PL" sz="1600" b="1" dirty="0" smtClean="0">
                <a:solidFill>
                  <a:srgbClr val="7F7F7F"/>
                </a:solidFill>
                <a:latin typeface="Fira Sans Light" panose="020B0403050000020004" pitchFamily="34" charset="0"/>
              </a:rPr>
              <a:t/>
            </a:r>
            <a:br>
              <a:rPr lang="pl-PL" sz="1600" b="1" dirty="0" smtClean="0">
                <a:solidFill>
                  <a:srgbClr val="7F7F7F"/>
                </a:solidFill>
                <a:latin typeface="Fira Sans Light" panose="020B0403050000020004" pitchFamily="34" charset="0"/>
              </a:rPr>
            </a:br>
            <a:r>
              <a:rPr lang="pl-PL" sz="1600" b="1" dirty="0" smtClean="0">
                <a:solidFill>
                  <a:srgbClr val="7F7F7F"/>
                </a:solidFill>
                <a:latin typeface="Fira Sans Light" panose="020B0403050000020004" pitchFamily="34" charset="0"/>
              </a:rPr>
              <a:t>i </a:t>
            </a:r>
            <a:r>
              <a:rPr lang="pl-PL" sz="1600" b="1" dirty="0">
                <a:solidFill>
                  <a:srgbClr val="7F7F7F"/>
                </a:solidFill>
                <a:latin typeface="Fira Sans Light" panose="020B0403050000020004" pitchFamily="34" charset="0"/>
              </a:rPr>
              <a:t>rozprowadzane do kanałów układu chłodzenia w stojanie i wirniku. </a:t>
            </a:r>
            <a:r>
              <a:rPr lang="pl-PL" sz="1600" dirty="0">
                <a:solidFill>
                  <a:srgbClr val="7F7F7F"/>
                </a:solidFill>
                <a:latin typeface="Fira Sans Light" panose="020B0403050000020004" pitchFamily="34" charset="0"/>
              </a:rPr>
              <a:t>Filtr powietrza należy kontrolować </a:t>
            </a:r>
            <a:r>
              <a:rPr lang="pl-PL" sz="1600" dirty="0" smtClean="0">
                <a:solidFill>
                  <a:srgbClr val="7F7F7F"/>
                </a:solidFill>
                <a:latin typeface="Fira Sans Light" panose="020B0403050000020004" pitchFamily="34" charset="0"/>
              </a:rPr>
              <a:t/>
            </a:r>
            <a:br>
              <a:rPr lang="pl-PL" sz="1600" dirty="0" smtClean="0">
                <a:solidFill>
                  <a:srgbClr val="7F7F7F"/>
                </a:solidFill>
                <a:latin typeface="Fira Sans Light" panose="020B0403050000020004" pitchFamily="34" charset="0"/>
              </a:rPr>
            </a:br>
            <a:r>
              <a:rPr lang="pl-PL" sz="1600" dirty="0" smtClean="0">
                <a:solidFill>
                  <a:srgbClr val="7F7F7F"/>
                </a:solidFill>
                <a:latin typeface="Fira Sans Light" panose="020B0403050000020004" pitchFamily="34" charset="0"/>
              </a:rPr>
              <a:t>w </a:t>
            </a:r>
            <a:r>
              <a:rPr lang="pl-PL" sz="1600" dirty="0">
                <a:solidFill>
                  <a:srgbClr val="7F7F7F"/>
                </a:solidFill>
                <a:latin typeface="Fira Sans Light" panose="020B0403050000020004" pitchFamily="34" charset="0"/>
              </a:rPr>
              <a:t>regularnych odstępach czasu zależnych od stopnia zanieczyszczenia. W razie potrzeby należy go wyczyścić lub wymienić.</a:t>
            </a:r>
          </a:p>
          <a:p>
            <a:pPr algn="just">
              <a:lnSpc>
                <a:spcPct val="150000"/>
              </a:lnSpc>
            </a:pPr>
            <a:r>
              <a:rPr lang="pl-PL" sz="1600" dirty="0">
                <a:solidFill>
                  <a:srgbClr val="7F7F7F"/>
                </a:solidFill>
                <a:latin typeface="Fira Sans Light" panose="020B0403050000020004" pitchFamily="34" charset="0"/>
              </a:rPr>
              <a:t>Powietrze chłodzące stojana jest doprowadzane przez tylną część uzwojeń do kanałów układu chłodzenia </a:t>
            </a:r>
            <a:r>
              <a:rPr lang="pl-PL" sz="1600" dirty="0" smtClean="0">
                <a:solidFill>
                  <a:srgbClr val="7F7F7F"/>
                </a:solidFill>
                <a:latin typeface="Fira Sans Light" panose="020B0403050000020004" pitchFamily="34" charset="0"/>
              </a:rPr>
              <a:t/>
            </a:r>
            <a:br>
              <a:rPr lang="pl-PL" sz="1600" dirty="0" smtClean="0">
                <a:solidFill>
                  <a:srgbClr val="7F7F7F"/>
                </a:solidFill>
                <a:latin typeface="Fira Sans Light" panose="020B0403050000020004" pitchFamily="34" charset="0"/>
              </a:rPr>
            </a:br>
            <a:r>
              <a:rPr lang="pl-PL" sz="1600" dirty="0" smtClean="0">
                <a:solidFill>
                  <a:srgbClr val="7F7F7F"/>
                </a:solidFill>
                <a:latin typeface="Fira Sans Light" panose="020B0403050000020004" pitchFamily="34" charset="0"/>
              </a:rPr>
              <a:t>w </a:t>
            </a:r>
            <a:r>
              <a:rPr lang="pl-PL" sz="1600" dirty="0">
                <a:solidFill>
                  <a:srgbClr val="7F7F7F"/>
                </a:solidFill>
                <a:latin typeface="Fira Sans Light" panose="020B0403050000020004" pitchFamily="34" charset="0"/>
              </a:rPr>
              <a:t>laminowanym kadłubie, a następnie odprowadzane osiowo w osłonie łożyska po stronie napędowej.</a:t>
            </a:r>
          </a:p>
          <a:p>
            <a:pPr algn="just">
              <a:lnSpc>
                <a:spcPct val="150000"/>
              </a:lnSpc>
            </a:pPr>
            <a:r>
              <a:rPr lang="pl-PL" sz="1600" dirty="0">
                <a:solidFill>
                  <a:srgbClr val="7F7F7F"/>
                </a:solidFill>
                <a:latin typeface="Fira Sans Light" panose="020B0403050000020004" pitchFamily="34" charset="0"/>
              </a:rPr>
              <a:t>Powietrze do chłodzenia wirnika jest wprowadzane w obszarze czoła uzwojenia po stronie </a:t>
            </a:r>
            <a:r>
              <a:rPr lang="pl-PL" sz="1600" dirty="0" err="1">
                <a:solidFill>
                  <a:srgbClr val="7F7F7F"/>
                </a:solidFill>
                <a:latin typeface="Fira Sans Light" panose="020B0403050000020004" pitchFamily="34" charset="0"/>
              </a:rPr>
              <a:t>nienapędowej</a:t>
            </a:r>
            <a:r>
              <a:rPr lang="pl-PL" sz="1600" dirty="0">
                <a:solidFill>
                  <a:srgbClr val="7F7F7F"/>
                </a:solidFill>
                <a:latin typeface="Fira Sans Light" panose="020B0403050000020004" pitchFamily="34" charset="0"/>
              </a:rPr>
              <a:t> </a:t>
            </a:r>
            <a:r>
              <a:rPr lang="pl-PL" sz="1600" dirty="0" smtClean="0">
                <a:solidFill>
                  <a:srgbClr val="7F7F7F"/>
                </a:solidFill>
                <a:latin typeface="Fira Sans Light" panose="020B0403050000020004" pitchFamily="34" charset="0"/>
              </a:rPr>
              <a:t/>
            </a:r>
            <a:br>
              <a:rPr lang="pl-PL" sz="1600" dirty="0" smtClean="0">
                <a:solidFill>
                  <a:srgbClr val="7F7F7F"/>
                </a:solidFill>
                <a:latin typeface="Fira Sans Light" panose="020B0403050000020004" pitchFamily="34" charset="0"/>
              </a:rPr>
            </a:br>
            <a:r>
              <a:rPr lang="pl-PL" sz="1600" dirty="0" smtClean="0">
                <a:solidFill>
                  <a:srgbClr val="7F7F7F"/>
                </a:solidFill>
                <a:latin typeface="Fira Sans Light" panose="020B0403050000020004" pitchFamily="34" charset="0"/>
              </a:rPr>
              <a:t>i </a:t>
            </a:r>
            <a:r>
              <a:rPr lang="pl-PL" sz="1600" dirty="0">
                <a:solidFill>
                  <a:srgbClr val="7F7F7F"/>
                </a:solidFill>
                <a:latin typeface="Fira Sans Light" panose="020B0403050000020004" pitchFamily="34" charset="0"/>
              </a:rPr>
              <a:t>przepływa przez kanały układu chłodzenia w kadłubie laminowanym wirnika oraz szczelinę w obszarze czoła uzwojenia po stronie napędowej, a następnie łączy się z powietrzem przepływającym z wirnika i opuszcza układ przez osłonę łożyska po stronie napędowej.</a:t>
            </a:r>
          </a:p>
        </p:txBody>
      </p:sp>
    </p:spTree>
    <p:extLst>
      <p:ext uri="{BB962C8B-B14F-4D97-AF65-F5344CB8AC3E}">
        <p14:creationId xmlns:p14="http://schemas.microsoft.com/office/powerpoint/2010/main" val="1476195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az 9"/>
          <p:cNvPicPr>
            <a:picLocks noChangeAspect="1"/>
          </p:cNvPicPr>
          <p:nvPr/>
        </p:nvPicPr>
        <p:blipFill rotWithShape="1">
          <a:blip r:embed="rId2" cstate="print">
            <a:extLst>
              <a:ext uri="{28A0092B-C50C-407E-A947-70E740481C1C}">
                <a14:useLocalDpi xmlns:a14="http://schemas.microsoft.com/office/drawing/2010/main" val="0"/>
              </a:ext>
            </a:extLst>
          </a:blip>
          <a:srcRect t="15452" b="394"/>
          <a:stretch/>
        </p:blipFill>
        <p:spPr>
          <a:xfrm>
            <a:off x="0" y="0"/>
            <a:ext cx="12192000" cy="6840000"/>
          </a:xfrm>
          <a:prstGeom prst="rect">
            <a:avLst/>
          </a:prstGeo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211" y="4440981"/>
            <a:ext cx="6025142" cy="1900765"/>
          </a:xfrm>
          <a:prstGeom prst="rect">
            <a:avLst/>
          </a:prstGeom>
        </p:spPr>
      </p:pic>
      <p:sp>
        <p:nvSpPr>
          <p:cNvPr id="6" name="pole tekstowe 5"/>
          <p:cNvSpPr txBox="1"/>
          <p:nvPr/>
        </p:nvSpPr>
        <p:spPr>
          <a:xfrm>
            <a:off x="903288" y="5713637"/>
            <a:ext cx="5443537" cy="254000"/>
          </a:xfrm>
          <a:prstGeom prst="rect">
            <a:avLst/>
          </a:prstGeom>
          <a:noFill/>
        </p:spPr>
        <p:txBody>
          <a:bodyPr>
            <a:spAutoFit/>
          </a:bodyPr>
          <a:lstStyle/>
          <a:p>
            <a:pPr>
              <a:defRPr/>
            </a:pPr>
            <a:r>
              <a:rPr lang="pl-PL" sz="1050" dirty="0" smtClean="0">
                <a:solidFill>
                  <a:srgbClr val="575756"/>
                </a:solidFill>
                <a:latin typeface="Fira Sans SemiBold" panose="020B0603050000020004" pitchFamily="34" charset="0"/>
              </a:rPr>
              <a:t>Szkolenie</a:t>
            </a:r>
            <a:endParaRPr lang="pl-PL" sz="1050" dirty="0">
              <a:solidFill>
                <a:srgbClr val="575756"/>
              </a:solidFill>
              <a:latin typeface="Fira Sans SemiBold" panose="020B0603050000020004" pitchFamily="34" charset="0"/>
            </a:endParaRPr>
          </a:p>
        </p:txBody>
      </p:sp>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61133" y="5311436"/>
            <a:ext cx="146955" cy="256381"/>
          </a:xfrm>
          <a:prstGeom prst="rect">
            <a:avLst/>
          </a:prstGeom>
        </p:spPr>
      </p:pic>
      <p:sp>
        <p:nvSpPr>
          <p:cNvPr id="8" name="pole tekstowe 6"/>
          <p:cNvSpPr txBox="1">
            <a:spLocks noChangeArrowheads="1"/>
          </p:cNvSpPr>
          <p:nvPr/>
        </p:nvSpPr>
        <p:spPr bwMode="auto">
          <a:xfrm>
            <a:off x="2193924" y="4768850"/>
            <a:ext cx="22447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err="1" smtClean="0">
                <a:solidFill>
                  <a:srgbClr val="575756"/>
                </a:solidFill>
                <a:latin typeface="Fira Sans SemiBold" panose="020B0603050000020004" pitchFamily="34" charset="0"/>
              </a:rPr>
              <a:t>nUe</a:t>
            </a:r>
            <a:r>
              <a:rPr lang="pl-PL" altLang="pl-PL" sz="2800" b="1" dirty="0" smtClean="0">
                <a:solidFill>
                  <a:srgbClr val="575756"/>
                </a:solidFill>
                <a:latin typeface="Fira Sans SemiBold" panose="020B0603050000020004" pitchFamily="34" charset="0"/>
              </a:rPr>
              <a:t> – co to?</a:t>
            </a:r>
            <a:endParaRPr lang="pl-PL" altLang="pl-PL" sz="2800" b="1" dirty="0">
              <a:solidFill>
                <a:srgbClr val="575756"/>
              </a:solidFill>
              <a:latin typeface="Fira Sans SemiBold" panose="020B0603050000020004" pitchFamily="34" charset="0"/>
            </a:endParaRPr>
          </a:p>
        </p:txBody>
      </p:sp>
      <p:sp>
        <p:nvSpPr>
          <p:cNvPr id="9" name="pole tekstowe 11"/>
          <p:cNvSpPr txBox="1">
            <a:spLocks noChangeArrowheads="1"/>
          </p:cNvSpPr>
          <p:nvPr/>
        </p:nvSpPr>
        <p:spPr bwMode="auto">
          <a:xfrm>
            <a:off x="2193926" y="5187771"/>
            <a:ext cx="3014162"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83C04C"/>
                </a:solidFill>
                <a:latin typeface="Fira Sans SemiBold" panose="020B0603050000020004" pitchFamily="34" charset="0"/>
              </a:rPr>
              <a:t>Urbino electric</a:t>
            </a:r>
            <a:endParaRPr lang="pl-PL" altLang="pl-PL" sz="2800" b="1" dirty="0">
              <a:solidFill>
                <a:srgbClr val="83C04C"/>
              </a:solidFill>
              <a:latin typeface="Fira Sans SemiBold" panose="020B0603050000020004" pitchFamily="34" charset="0"/>
            </a:endParaRPr>
          </a:p>
        </p:txBody>
      </p:sp>
    </p:spTree>
    <p:extLst>
      <p:ext uri="{BB962C8B-B14F-4D97-AF65-F5344CB8AC3E}">
        <p14:creationId xmlns:p14="http://schemas.microsoft.com/office/powerpoint/2010/main" val="26080545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09959" y="1175189"/>
            <a:ext cx="4572000" cy="338554"/>
          </a:xfrm>
          <a:prstGeom prst="rect">
            <a:avLst/>
          </a:prstGeom>
        </p:spPr>
        <p:txBody>
          <a:bodyPr>
            <a:spAutoFit/>
          </a:bodyPr>
          <a:lstStyle/>
          <a:p>
            <a:pPr marL="4763" lvl="1"/>
            <a:r>
              <a:rPr lang="pl-PL" sz="1600" smtClean="0">
                <a:solidFill>
                  <a:schemeClr val="accent1">
                    <a:lumMod val="75000"/>
                  </a:schemeClr>
                </a:solidFill>
                <a:latin typeface="PT Sans Narrow"/>
              </a:rPr>
              <a:t>Przeglądy techniczne</a:t>
            </a:r>
            <a:endParaRPr lang="pl-PL" sz="1600" dirty="0">
              <a:solidFill>
                <a:schemeClr val="accent1">
                  <a:lumMod val="75000"/>
                </a:schemeClr>
              </a:solidFill>
              <a:latin typeface="PT Sans Narrow"/>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7968" y="328737"/>
            <a:ext cx="4957952" cy="6224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96908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rotWithShape="1">
          <a:blip r:embed="rId2" cstate="print">
            <a:extLst>
              <a:ext uri="{28A0092B-C50C-407E-A947-70E740481C1C}">
                <a14:useLocalDpi xmlns:a14="http://schemas.microsoft.com/office/drawing/2010/main" val="0"/>
              </a:ext>
            </a:extLst>
          </a:blip>
          <a:srcRect t="13462" b="1947"/>
          <a:stretch/>
        </p:blipFill>
        <p:spPr>
          <a:xfrm>
            <a:off x="0" y="0"/>
            <a:ext cx="12192000" cy="6876000"/>
          </a:xfrm>
          <a:prstGeom prst="rect">
            <a:avLst/>
          </a:prstGeom>
        </p:spPr>
      </p:pic>
      <p:pic>
        <p:nvPicPr>
          <p:cNvPr id="10" name="Obraz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892" y="4339383"/>
            <a:ext cx="6092107" cy="1921891"/>
          </a:xfrm>
          <a:prstGeom prst="rect">
            <a:avLst/>
          </a:prstGeom>
        </p:spPr>
      </p:pic>
      <p:pic>
        <p:nvPicPr>
          <p:cNvPr id="11" name="Obraz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83745" y="5187843"/>
            <a:ext cx="146955" cy="256381"/>
          </a:xfrm>
          <a:prstGeom prst="rect">
            <a:avLst/>
          </a:prstGeom>
        </p:spPr>
      </p:pic>
      <p:sp>
        <p:nvSpPr>
          <p:cNvPr id="12" name="pole tekstowe 6"/>
          <p:cNvSpPr txBox="1">
            <a:spLocks noChangeArrowheads="1"/>
          </p:cNvSpPr>
          <p:nvPr/>
        </p:nvSpPr>
        <p:spPr bwMode="auto">
          <a:xfrm>
            <a:off x="2369907" y="4667252"/>
            <a:ext cx="21512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575756"/>
                </a:solidFill>
                <a:latin typeface="Fira Sans SemiBold" panose="020B0603050000020004" pitchFamily="34" charset="0"/>
              </a:rPr>
              <a:t>DZIĘKUJEMY</a:t>
            </a:r>
            <a:endParaRPr lang="pl-PL" altLang="pl-PL" sz="2800" b="1" dirty="0">
              <a:solidFill>
                <a:srgbClr val="575756"/>
              </a:solidFill>
              <a:latin typeface="Fira Sans SemiBold" panose="020B0603050000020004" pitchFamily="34" charset="0"/>
            </a:endParaRPr>
          </a:p>
        </p:txBody>
      </p:sp>
      <p:sp>
        <p:nvSpPr>
          <p:cNvPr id="13" name="pole tekstowe 11"/>
          <p:cNvSpPr txBox="1">
            <a:spLocks noChangeArrowheads="1"/>
          </p:cNvSpPr>
          <p:nvPr/>
        </p:nvSpPr>
        <p:spPr bwMode="auto">
          <a:xfrm>
            <a:off x="2369907" y="5086173"/>
            <a:ext cx="1902739"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2800" b="1" dirty="0" smtClean="0">
                <a:solidFill>
                  <a:srgbClr val="83C04C"/>
                </a:solidFill>
                <a:latin typeface="Fira Sans SemiBold" panose="020B0603050000020004" pitchFamily="34" charset="0"/>
              </a:rPr>
              <a:t>ZA UWAGĘ</a:t>
            </a:r>
            <a:endParaRPr lang="pl-PL" altLang="pl-PL" sz="2800" b="1" dirty="0">
              <a:solidFill>
                <a:srgbClr val="7F7F7F"/>
              </a:solidFill>
              <a:latin typeface="Fira Sans SemiBold" panose="020B0603050000020004" pitchFamily="34" charset="0"/>
            </a:endParaRPr>
          </a:p>
        </p:txBody>
      </p:sp>
      <p:sp>
        <p:nvSpPr>
          <p:cNvPr id="14" name="pole tekstowe 13"/>
          <p:cNvSpPr txBox="1"/>
          <p:nvPr/>
        </p:nvSpPr>
        <p:spPr>
          <a:xfrm>
            <a:off x="1090176" y="5609393"/>
            <a:ext cx="5443537" cy="254000"/>
          </a:xfrm>
          <a:prstGeom prst="rect">
            <a:avLst/>
          </a:prstGeom>
          <a:noFill/>
        </p:spPr>
        <p:txBody>
          <a:bodyPr>
            <a:spAutoFit/>
          </a:bodyPr>
          <a:lstStyle/>
          <a:p>
            <a:pPr>
              <a:defRPr/>
            </a:pPr>
            <a:r>
              <a:rPr lang="pl-PL" sz="1050" dirty="0" smtClean="0">
                <a:solidFill>
                  <a:srgbClr val="575756"/>
                </a:solidFill>
                <a:latin typeface="Fira Sans SemiBold" panose="020B0603050000020004" pitchFamily="34" charset="0"/>
              </a:rPr>
              <a:t>Prezentacja firmowa</a:t>
            </a:r>
            <a:endParaRPr lang="pl-PL" sz="1050" dirty="0">
              <a:solidFill>
                <a:srgbClr val="575756"/>
              </a:solidFill>
              <a:latin typeface="Fira Sans SemiBold" panose="020B0603050000020004" pitchFamily="34" charset="0"/>
            </a:endParaRPr>
          </a:p>
        </p:txBody>
      </p:sp>
    </p:spTree>
    <p:extLst>
      <p:ext uri="{BB962C8B-B14F-4D97-AF65-F5344CB8AC3E}">
        <p14:creationId xmlns:p14="http://schemas.microsoft.com/office/powerpoint/2010/main" val="34793428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71807" y="1501872"/>
            <a:ext cx="7956024" cy="2019271"/>
          </a:xfrm>
          <a:prstGeom prst="rect">
            <a:avLst/>
          </a:prstGeom>
          <a:noFill/>
        </p:spPr>
        <p:txBody>
          <a:bodyPr wrap="none" rtlCol="0">
            <a:spAutoFit/>
          </a:bodyPr>
          <a:lstStyle/>
          <a:p>
            <a:pPr>
              <a:lnSpc>
                <a:spcPct val="150000"/>
              </a:lnSpc>
            </a:pPr>
            <a:r>
              <a:rPr lang="en-GB" sz="4400" dirty="0">
                <a:solidFill>
                  <a:srgbClr val="575756"/>
                </a:solidFill>
                <a:latin typeface="Fira Sans" panose="020B0503050000020004" pitchFamily="34" charset="0"/>
                <a:ea typeface="Lato" panose="020F0502020204030203" pitchFamily="34" charset="0"/>
                <a:cs typeface="Lato" panose="020F0502020204030203" pitchFamily="34" charset="0"/>
              </a:rPr>
              <a:t>“</a:t>
            </a:r>
            <a:r>
              <a:rPr lang="pl-PL" sz="4400" dirty="0">
                <a:solidFill>
                  <a:srgbClr val="575756"/>
                </a:solidFill>
                <a:latin typeface="Fira Sans" panose="020B0503050000020004" pitchFamily="34" charset="0"/>
                <a:ea typeface="Lato" panose="020F0502020204030203" pitchFamily="34" charset="0"/>
                <a:cs typeface="Lato" panose="020F0502020204030203" pitchFamily="34" charset="0"/>
              </a:rPr>
              <a:t>Diesel umarł</a:t>
            </a:r>
            <a:r>
              <a:rPr lang="en-GB" sz="4400" dirty="0">
                <a:solidFill>
                  <a:srgbClr val="575756"/>
                </a:solidFill>
                <a:latin typeface="Fira Sans" panose="020B0503050000020004" pitchFamily="34" charset="0"/>
                <a:ea typeface="Lato" panose="020F0502020204030203" pitchFamily="34" charset="0"/>
                <a:cs typeface="Lato" panose="020F0502020204030203" pitchFamily="34" charset="0"/>
              </a:rPr>
              <a:t>...</a:t>
            </a:r>
          </a:p>
          <a:p>
            <a:pPr algn="r">
              <a:lnSpc>
                <a:spcPct val="150000"/>
              </a:lnSpc>
            </a:pPr>
            <a:r>
              <a:rPr lang="pl-PL" sz="4400" dirty="0">
                <a:solidFill>
                  <a:srgbClr val="575756"/>
                </a:solidFill>
                <a:latin typeface="Fira Sans" panose="020B0503050000020004" pitchFamily="34" charset="0"/>
                <a:ea typeface="Lato" panose="020F0502020204030203" pitchFamily="34" charset="0"/>
                <a:cs typeface="Lato" panose="020F0502020204030203" pitchFamily="34" charset="0"/>
              </a:rPr>
              <a:t>…niech żyje elektryczność</a:t>
            </a:r>
            <a:r>
              <a:rPr lang="en-GB" sz="4400" dirty="0">
                <a:solidFill>
                  <a:srgbClr val="575756"/>
                </a:solidFill>
                <a:latin typeface="Fira Sans" panose="020B0503050000020004" pitchFamily="34" charset="0"/>
                <a:ea typeface="Lato" panose="020F0502020204030203" pitchFamily="34" charset="0"/>
                <a:cs typeface="Lato" panose="020F0502020204030203" pitchFamily="34" charset="0"/>
              </a:rPr>
              <a:t>!”</a:t>
            </a:r>
          </a:p>
        </p:txBody>
      </p:sp>
      <p:sp>
        <p:nvSpPr>
          <p:cNvPr id="5" name="TextBox 4"/>
          <p:cNvSpPr txBox="1"/>
          <p:nvPr/>
        </p:nvSpPr>
        <p:spPr>
          <a:xfrm>
            <a:off x="7127904" y="3700729"/>
            <a:ext cx="2250937" cy="646331"/>
          </a:xfrm>
          <a:prstGeom prst="rect">
            <a:avLst/>
          </a:prstGeom>
          <a:noFill/>
        </p:spPr>
        <p:txBody>
          <a:bodyPr wrap="none" rtlCol="0">
            <a:spAutoFit/>
          </a:bodyPr>
          <a:lstStyle/>
          <a:p>
            <a:pPr algn="r"/>
            <a:r>
              <a:rPr lang="en-GB" dirty="0" smtClean="0">
                <a:solidFill>
                  <a:schemeClr val="tx1">
                    <a:lumMod val="50000"/>
                    <a:lumOff val="50000"/>
                  </a:schemeClr>
                </a:solidFill>
                <a:latin typeface="+mj-lt"/>
              </a:rPr>
              <a:t>Krzysztof </a:t>
            </a:r>
            <a:r>
              <a:rPr lang="en-GB" dirty="0" err="1" smtClean="0">
                <a:solidFill>
                  <a:schemeClr val="tx1">
                    <a:lumMod val="50000"/>
                    <a:lumOff val="50000"/>
                  </a:schemeClr>
                </a:solidFill>
                <a:latin typeface="+mj-lt"/>
              </a:rPr>
              <a:t>Olszewski</a:t>
            </a:r>
            <a:endParaRPr lang="en-GB" dirty="0" smtClean="0">
              <a:solidFill>
                <a:schemeClr val="tx1">
                  <a:lumMod val="50000"/>
                  <a:lumOff val="50000"/>
                </a:schemeClr>
              </a:solidFill>
              <a:latin typeface="+mj-lt"/>
            </a:endParaRPr>
          </a:p>
          <a:p>
            <a:pPr algn="r"/>
            <a:r>
              <a:rPr lang="en-GB" b="0" dirty="0" smtClean="0">
                <a:solidFill>
                  <a:schemeClr val="tx1">
                    <a:lumMod val="50000"/>
                    <a:lumOff val="50000"/>
                  </a:schemeClr>
                </a:solidFill>
                <a:latin typeface="+mj-lt"/>
              </a:rPr>
              <a:t>2006</a:t>
            </a:r>
            <a:endParaRPr lang="en-GB" b="0" dirty="0">
              <a:solidFill>
                <a:schemeClr val="tx1">
                  <a:lumMod val="50000"/>
                  <a:lumOff val="50000"/>
                </a:schemeClr>
              </a:solidFill>
              <a:latin typeface="+mj-lt"/>
            </a:endParaRPr>
          </a:p>
        </p:txBody>
      </p:sp>
    </p:spTree>
    <p:extLst>
      <p:ext uri="{BB962C8B-B14F-4D97-AF65-F5344CB8AC3E}">
        <p14:creationId xmlns:p14="http://schemas.microsoft.com/office/powerpoint/2010/main" val="157128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p:stCondLst>
                              <p:cond delay="2000"/>
                            </p:stCondLst>
                            <p:childTnLst>
                              <p:par>
                                <p:cTn id="9" presetID="22" presetClass="entr" presetSubtype="8" fill="hold" grpId="0"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3"/>
          <p:cNvSpPr txBox="1">
            <a:spLocks noChangeArrowheads="1"/>
          </p:cNvSpPr>
          <p:nvPr/>
        </p:nvSpPr>
        <p:spPr bwMode="auto">
          <a:xfrm>
            <a:off x="7635945" y="470769"/>
            <a:ext cx="4556055" cy="461665"/>
          </a:xfrm>
          <a:prstGeom prst="rect">
            <a:avLst/>
          </a:prstGeom>
          <a:noFill/>
          <a:ln w="9525">
            <a:noFill/>
            <a:miter lim="800000"/>
            <a:headEnd/>
            <a:tailEnd/>
          </a:ln>
        </p:spPr>
        <p:txBody>
          <a:bodyPr wrap="none">
            <a:spAutoFit/>
          </a:bodyPr>
          <a:lstStyle/>
          <a:p>
            <a:pPr>
              <a:buFontTx/>
              <a:buNone/>
            </a:pPr>
            <a:r>
              <a:rPr lang="pl-PL" sz="2400" dirty="0">
                <a:solidFill>
                  <a:srgbClr val="83C04C"/>
                </a:solidFill>
                <a:latin typeface="Fira Sans Light" panose="020B0403050000020004" pitchFamily="34" charset="0"/>
                <a:ea typeface="Lato" panose="020F0502020204030203" pitchFamily="34" charset="0"/>
                <a:cs typeface="Lato" panose="020F0502020204030203" pitchFamily="34" charset="0"/>
              </a:rPr>
              <a:t>Co to jest autobus elektryczny</a:t>
            </a:r>
            <a:r>
              <a:rPr lang="de-DE" sz="2400" dirty="0">
                <a:solidFill>
                  <a:srgbClr val="83C04C"/>
                </a:solidFill>
                <a:latin typeface="Fira Sans Light" panose="020B0403050000020004" pitchFamily="34" charset="0"/>
                <a:ea typeface="Lato" panose="020F0502020204030203" pitchFamily="34" charset="0"/>
                <a:cs typeface="Lato" panose="020F0502020204030203" pitchFamily="34" charset="0"/>
              </a:rPr>
              <a:t>?</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1760" y="1207698"/>
            <a:ext cx="8117342" cy="5115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20"/>
          <p:cNvCxnSpPr>
            <a:cxnSpLocks noChangeShapeType="1"/>
          </p:cNvCxnSpPr>
          <p:nvPr/>
        </p:nvCxnSpPr>
        <p:spPr bwMode="auto">
          <a:xfrm flipV="1">
            <a:off x="3330420" y="5373531"/>
            <a:ext cx="616549" cy="206721"/>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7" name="TextBox 22"/>
          <p:cNvSpPr txBox="1">
            <a:spLocks noChangeArrowheads="1"/>
          </p:cNvSpPr>
          <p:nvPr/>
        </p:nvSpPr>
        <p:spPr bwMode="auto">
          <a:xfrm>
            <a:off x="1496937" y="5014468"/>
            <a:ext cx="288838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b="1">
                <a:solidFill>
                  <a:schemeClr val="tx1"/>
                </a:solidFill>
                <a:latin typeface="Arial" pitchFamily="34" charset="0"/>
                <a:cs typeface="Arial" pitchFamily="34" charset="0"/>
              </a:defRPr>
            </a:lvl1pPr>
            <a:lvl2pPr marL="742950" indent="-285750" eaLnBrk="0" hangingPunct="0">
              <a:defRPr sz="2400" b="1">
                <a:solidFill>
                  <a:schemeClr val="tx1"/>
                </a:solidFill>
                <a:latin typeface="Arial" pitchFamily="34" charset="0"/>
                <a:cs typeface="Arial" pitchFamily="34" charset="0"/>
              </a:defRPr>
            </a:lvl2pPr>
            <a:lvl3pPr marL="1143000" indent="-228600" eaLnBrk="0" hangingPunct="0">
              <a:defRPr sz="2400" b="1">
                <a:solidFill>
                  <a:schemeClr val="tx1"/>
                </a:solidFill>
                <a:latin typeface="Arial" pitchFamily="34" charset="0"/>
                <a:cs typeface="Arial" pitchFamily="34" charset="0"/>
              </a:defRPr>
            </a:lvl3pPr>
            <a:lvl4pPr marL="1600200" indent="-228600" eaLnBrk="0" hangingPunct="0">
              <a:defRPr sz="2400" b="1">
                <a:solidFill>
                  <a:schemeClr val="tx1"/>
                </a:solidFill>
                <a:latin typeface="Arial" pitchFamily="34" charset="0"/>
                <a:cs typeface="Arial" pitchFamily="34" charset="0"/>
              </a:defRPr>
            </a:lvl4pPr>
            <a:lvl5pPr marL="2057400" indent="-228600" eaLnBrk="0" hangingPunct="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pPr eaLnBrk="1" hangingPunct="1"/>
            <a:r>
              <a:rPr lang="pl-PL" altLang="pl-PL" sz="1600" b="0" spc="300" dirty="0" smtClean="0">
                <a:solidFill>
                  <a:srgbClr val="7F7F7F"/>
                </a:solidFill>
                <a:latin typeface="+mn-lt"/>
                <a:cs typeface="+mn-cs"/>
              </a:rPr>
              <a:t>Ogrzewanie </a:t>
            </a:r>
            <a:r>
              <a:rPr lang="pl-PL" altLang="pl-PL" sz="1600" b="0" spc="300" dirty="0">
                <a:solidFill>
                  <a:srgbClr val="7F7F7F"/>
                </a:solidFill>
                <a:latin typeface="+mn-lt"/>
                <a:cs typeface="+mn-cs"/>
              </a:rPr>
              <a:t>paliwowe </a:t>
            </a:r>
            <a:r>
              <a:rPr lang="de-DE" altLang="pl-PL" sz="1600" b="0" spc="300" dirty="0">
                <a:solidFill>
                  <a:srgbClr val="7F7F7F"/>
                </a:solidFill>
                <a:latin typeface="+mn-lt"/>
                <a:cs typeface="+mn-cs"/>
              </a:rPr>
              <a:t>/</a:t>
            </a:r>
            <a:br>
              <a:rPr lang="de-DE" altLang="pl-PL" sz="1600" b="0" spc="300" dirty="0">
                <a:solidFill>
                  <a:srgbClr val="7F7F7F"/>
                </a:solidFill>
                <a:latin typeface="+mn-lt"/>
                <a:cs typeface="+mn-cs"/>
              </a:rPr>
            </a:br>
            <a:r>
              <a:rPr lang="pl-PL" altLang="pl-PL" sz="1600" b="0" spc="300" dirty="0">
                <a:solidFill>
                  <a:srgbClr val="7F7F7F"/>
                </a:solidFill>
                <a:latin typeface="+mn-lt"/>
                <a:cs typeface="+mn-cs"/>
              </a:rPr>
              <a:t>silnik </a:t>
            </a:r>
            <a:r>
              <a:rPr lang="pl-PL" altLang="pl-PL" sz="1600" b="0" spc="300" dirty="0" smtClean="0">
                <a:solidFill>
                  <a:srgbClr val="7F7F7F"/>
                </a:solidFill>
                <a:latin typeface="+mn-lt"/>
                <a:cs typeface="+mn-cs"/>
              </a:rPr>
              <a:t>diesel </a:t>
            </a:r>
            <a:r>
              <a:rPr lang="pl-PL" altLang="pl-PL" sz="1600" b="0" spc="300" dirty="0">
                <a:solidFill>
                  <a:srgbClr val="7F7F7F"/>
                </a:solidFill>
                <a:latin typeface="+mn-lt"/>
                <a:cs typeface="+mn-cs"/>
              </a:rPr>
              <a:t/>
            </a:r>
            <a:br>
              <a:rPr lang="pl-PL" altLang="pl-PL" sz="1600" b="0" spc="300" dirty="0">
                <a:solidFill>
                  <a:srgbClr val="7F7F7F"/>
                </a:solidFill>
                <a:latin typeface="+mn-lt"/>
                <a:cs typeface="+mn-cs"/>
              </a:rPr>
            </a:br>
            <a:r>
              <a:rPr lang="pl-PL" altLang="pl-PL" sz="1600" b="0" spc="300" dirty="0">
                <a:solidFill>
                  <a:srgbClr val="7F7F7F"/>
                </a:solidFill>
                <a:latin typeface="+mn-lt"/>
                <a:cs typeface="+mn-cs"/>
              </a:rPr>
              <a:t>zwiększający zasięg</a:t>
            </a:r>
            <a:endParaRPr lang="en-GB" altLang="pl-PL" sz="1600" b="0" spc="300" dirty="0">
              <a:solidFill>
                <a:srgbClr val="7F7F7F"/>
              </a:solidFill>
              <a:latin typeface="+mn-lt"/>
              <a:cs typeface="+mn-cs"/>
            </a:endParaRPr>
          </a:p>
        </p:txBody>
      </p:sp>
      <p:cxnSp>
        <p:nvCxnSpPr>
          <p:cNvPr id="8" name="Straight Arrow Connector 13"/>
          <p:cNvCxnSpPr>
            <a:cxnSpLocks noChangeShapeType="1"/>
          </p:cNvCxnSpPr>
          <p:nvPr/>
        </p:nvCxnSpPr>
        <p:spPr bwMode="auto">
          <a:xfrm flipH="1" flipV="1">
            <a:off x="6719977" y="4929884"/>
            <a:ext cx="1518091" cy="538611"/>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2" name="TextBox 15"/>
          <p:cNvSpPr txBox="1">
            <a:spLocks noChangeArrowheads="1"/>
          </p:cNvSpPr>
          <p:nvPr/>
        </p:nvSpPr>
        <p:spPr bwMode="auto">
          <a:xfrm>
            <a:off x="8339714" y="5176105"/>
            <a:ext cx="37458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b="1">
                <a:solidFill>
                  <a:schemeClr val="tx1"/>
                </a:solidFill>
                <a:latin typeface="Arial" pitchFamily="34" charset="0"/>
                <a:cs typeface="Arial" pitchFamily="34" charset="0"/>
              </a:defRPr>
            </a:lvl1pPr>
            <a:lvl2pPr marL="742950" indent="-285750" eaLnBrk="0" hangingPunct="0">
              <a:defRPr sz="2400" b="1">
                <a:solidFill>
                  <a:schemeClr val="tx1"/>
                </a:solidFill>
                <a:latin typeface="Arial" pitchFamily="34" charset="0"/>
                <a:cs typeface="Arial" pitchFamily="34" charset="0"/>
              </a:defRPr>
            </a:lvl2pPr>
            <a:lvl3pPr marL="1143000" indent="-228600" eaLnBrk="0" hangingPunct="0">
              <a:defRPr sz="2400" b="1">
                <a:solidFill>
                  <a:schemeClr val="tx1"/>
                </a:solidFill>
                <a:latin typeface="Arial" pitchFamily="34" charset="0"/>
                <a:cs typeface="Arial" pitchFamily="34" charset="0"/>
              </a:defRPr>
            </a:lvl3pPr>
            <a:lvl4pPr marL="1600200" indent="-228600" eaLnBrk="0" hangingPunct="0">
              <a:defRPr sz="2400" b="1">
                <a:solidFill>
                  <a:schemeClr val="tx1"/>
                </a:solidFill>
                <a:latin typeface="Arial" pitchFamily="34" charset="0"/>
                <a:cs typeface="Arial" pitchFamily="34" charset="0"/>
              </a:defRPr>
            </a:lvl4pPr>
            <a:lvl5pPr marL="2057400" indent="-228600" eaLnBrk="0" hangingPunct="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pPr eaLnBrk="1" hangingPunct="1"/>
            <a:r>
              <a:rPr lang="pl-PL" altLang="pl-PL" sz="1600" b="0" spc="300" dirty="0">
                <a:solidFill>
                  <a:srgbClr val="7F7F7F"/>
                </a:solidFill>
                <a:latin typeface="+mn-lt"/>
                <a:cs typeface="+mn-cs"/>
              </a:rPr>
              <a:t>A</a:t>
            </a:r>
            <a:r>
              <a:rPr lang="de-DE" altLang="pl-PL" sz="1600" b="0" spc="300" dirty="0" err="1">
                <a:solidFill>
                  <a:srgbClr val="7F7F7F"/>
                </a:solidFill>
                <a:latin typeface="+mn-lt"/>
                <a:cs typeface="+mn-cs"/>
              </a:rPr>
              <a:t>gregat</a:t>
            </a:r>
            <a:r>
              <a:rPr lang="de-DE" altLang="pl-PL" sz="1600" b="0" spc="300" dirty="0">
                <a:solidFill>
                  <a:srgbClr val="7F7F7F"/>
                </a:solidFill>
                <a:latin typeface="+mn-lt"/>
                <a:cs typeface="+mn-cs"/>
              </a:rPr>
              <a:t> </a:t>
            </a:r>
            <a:r>
              <a:rPr lang="de-DE" altLang="pl-PL" sz="1600" b="0" spc="300" dirty="0" err="1" smtClean="0">
                <a:solidFill>
                  <a:srgbClr val="7F7F7F"/>
                </a:solidFill>
                <a:latin typeface="+mn-lt"/>
                <a:cs typeface="+mn-cs"/>
              </a:rPr>
              <a:t>prądotwórczy</a:t>
            </a:r>
            <a:r>
              <a:rPr lang="pl-PL" altLang="pl-PL" sz="1600" b="0" spc="300" dirty="0" smtClean="0">
                <a:solidFill>
                  <a:srgbClr val="7F7F7F"/>
                </a:solidFill>
                <a:latin typeface="+mn-lt"/>
                <a:cs typeface="+mn-cs"/>
              </a:rPr>
              <a:t> </a:t>
            </a:r>
            <a:r>
              <a:rPr lang="pl-PL" altLang="pl-PL" sz="1600" b="0" spc="300" dirty="0">
                <a:solidFill>
                  <a:srgbClr val="7F7F7F"/>
                </a:solidFill>
                <a:latin typeface="+mn-lt"/>
                <a:cs typeface="+mn-cs"/>
              </a:rPr>
              <a:t/>
            </a:r>
            <a:br>
              <a:rPr lang="pl-PL" altLang="pl-PL" sz="1600" b="0" spc="300" dirty="0">
                <a:solidFill>
                  <a:srgbClr val="7F7F7F"/>
                </a:solidFill>
                <a:latin typeface="+mn-lt"/>
                <a:cs typeface="+mn-cs"/>
              </a:rPr>
            </a:br>
            <a:r>
              <a:rPr lang="pl-PL" altLang="pl-PL" sz="1600" b="0" spc="300" dirty="0">
                <a:solidFill>
                  <a:srgbClr val="7F7F7F"/>
                </a:solidFill>
                <a:latin typeface="+mn-lt"/>
                <a:cs typeface="+mn-cs"/>
              </a:rPr>
              <a:t>jako układ </a:t>
            </a:r>
            <a:r>
              <a:rPr lang="pl-PL" altLang="pl-PL" sz="1600" b="0" spc="300" dirty="0" smtClean="0">
                <a:solidFill>
                  <a:srgbClr val="7F7F7F"/>
                </a:solidFill>
                <a:latin typeface="+mn-lt"/>
                <a:cs typeface="+mn-cs"/>
              </a:rPr>
              <a:t>jazdy </a:t>
            </a:r>
            <a:r>
              <a:rPr lang="pl-PL" altLang="pl-PL" sz="1600" b="0" spc="300" dirty="0">
                <a:solidFill>
                  <a:srgbClr val="7F7F7F"/>
                </a:solidFill>
                <a:latin typeface="+mn-lt"/>
                <a:cs typeface="+mn-cs"/>
              </a:rPr>
              <a:t>awaryjnej</a:t>
            </a:r>
            <a:endParaRPr lang="en-GB" altLang="pl-PL" sz="1600" b="0" spc="300" dirty="0">
              <a:solidFill>
                <a:srgbClr val="7F7F7F"/>
              </a:solidFill>
              <a:latin typeface="+mn-lt"/>
              <a:cs typeface="+mn-cs"/>
            </a:endParaRPr>
          </a:p>
        </p:txBody>
      </p:sp>
      <p:cxnSp>
        <p:nvCxnSpPr>
          <p:cNvPr id="13" name="Straight Arrow Connector 5"/>
          <p:cNvCxnSpPr>
            <a:cxnSpLocks noChangeShapeType="1"/>
          </p:cNvCxnSpPr>
          <p:nvPr/>
        </p:nvCxnSpPr>
        <p:spPr bwMode="auto">
          <a:xfrm flipH="1" flipV="1">
            <a:off x="7134045" y="2415397"/>
            <a:ext cx="948906" cy="284672"/>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4" name="TextBox 12"/>
          <p:cNvSpPr txBox="1">
            <a:spLocks noChangeArrowheads="1"/>
          </p:cNvSpPr>
          <p:nvPr/>
        </p:nvSpPr>
        <p:spPr bwMode="auto">
          <a:xfrm>
            <a:off x="8238068" y="2415397"/>
            <a:ext cx="18614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b="1">
                <a:solidFill>
                  <a:schemeClr val="tx1"/>
                </a:solidFill>
                <a:latin typeface="Arial" pitchFamily="34" charset="0"/>
                <a:cs typeface="Arial" pitchFamily="34" charset="0"/>
              </a:defRPr>
            </a:lvl1pPr>
            <a:lvl2pPr marL="742950" indent="-285750" eaLnBrk="0" hangingPunct="0">
              <a:defRPr sz="2400" b="1">
                <a:solidFill>
                  <a:schemeClr val="tx1"/>
                </a:solidFill>
                <a:latin typeface="Arial" pitchFamily="34" charset="0"/>
                <a:cs typeface="Arial" pitchFamily="34" charset="0"/>
              </a:defRPr>
            </a:lvl2pPr>
            <a:lvl3pPr marL="1143000" indent="-228600" eaLnBrk="0" hangingPunct="0">
              <a:defRPr sz="2400" b="1">
                <a:solidFill>
                  <a:schemeClr val="tx1"/>
                </a:solidFill>
                <a:latin typeface="Arial" pitchFamily="34" charset="0"/>
                <a:cs typeface="Arial" pitchFamily="34" charset="0"/>
              </a:defRPr>
            </a:lvl3pPr>
            <a:lvl4pPr marL="1600200" indent="-228600" eaLnBrk="0" hangingPunct="0">
              <a:defRPr sz="2400" b="1">
                <a:solidFill>
                  <a:schemeClr val="tx1"/>
                </a:solidFill>
                <a:latin typeface="Arial" pitchFamily="34" charset="0"/>
                <a:cs typeface="Arial" pitchFamily="34" charset="0"/>
              </a:defRPr>
            </a:lvl4pPr>
            <a:lvl5pPr marL="2057400" indent="-228600" eaLnBrk="0" hangingPunct="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pPr eaLnBrk="1" hangingPunct="1"/>
            <a:r>
              <a:rPr lang="pl-PL" altLang="pl-PL" sz="1600" b="0" spc="300" dirty="0" err="1">
                <a:solidFill>
                  <a:srgbClr val="7F7F7F"/>
                </a:solidFill>
                <a:latin typeface="+mn-lt"/>
                <a:cs typeface="+mn-cs"/>
              </a:rPr>
              <a:t>Bezemisyjna</a:t>
            </a:r>
            <a:r>
              <a:rPr lang="pl-PL" altLang="pl-PL" sz="1600" b="0" spc="300" dirty="0">
                <a:solidFill>
                  <a:srgbClr val="7F7F7F"/>
                </a:solidFill>
                <a:latin typeface="+mn-lt"/>
                <a:cs typeface="+mn-cs"/>
              </a:rPr>
              <a:t> </a:t>
            </a:r>
            <a:br>
              <a:rPr lang="pl-PL" altLang="pl-PL" sz="1600" b="0" spc="300" dirty="0">
                <a:solidFill>
                  <a:srgbClr val="7F7F7F"/>
                </a:solidFill>
                <a:latin typeface="+mn-lt"/>
                <a:cs typeface="+mn-cs"/>
              </a:rPr>
            </a:br>
            <a:r>
              <a:rPr lang="pl-PL" altLang="pl-PL" sz="1600" b="0" spc="300" dirty="0">
                <a:solidFill>
                  <a:srgbClr val="7F7F7F"/>
                </a:solidFill>
                <a:latin typeface="+mn-lt"/>
                <a:cs typeface="+mn-cs"/>
              </a:rPr>
              <a:t>eksploatacja</a:t>
            </a:r>
            <a:endParaRPr lang="en-GB" altLang="pl-PL" sz="1600" b="0" spc="300" dirty="0">
              <a:solidFill>
                <a:srgbClr val="7F7F7F"/>
              </a:solidFill>
              <a:latin typeface="+mn-lt"/>
              <a:cs typeface="+mn-cs"/>
            </a:endParaRPr>
          </a:p>
        </p:txBody>
      </p:sp>
    </p:spTree>
    <p:extLst>
      <p:ext uri="{BB962C8B-B14F-4D97-AF65-F5344CB8AC3E}">
        <p14:creationId xmlns:p14="http://schemas.microsoft.com/office/powerpoint/2010/main" val="3392492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iekt 1"/>
          <p:cNvGraphicFramePr>
            <a:graphicFrameLocks/>
          </p:cNvGraphicFramePr>
          <p:nvPr>
            <p:extLst>
              <p:ext uri="{D42A27DB-BD31-4B8C-83A1-F6EECF244321}">
                <p14:modId xmlns:p14="http://schemas.microsoft.com/office/powerpoint/2010/main" val="2551631662"/>
              </p:ext>
            </p:extLst>
          </p:nvPr>
        </p:nvGraphicFramePr>
        <p:xfrm>
          <a:off x="-12700" y="1016000"/>
          <a:ext cx="9185275" cy="5173663"/>
        </p:xfrm>
        <a:graphic>
          <a:graphicData uri="http://schemas.openxmlformats.org/presentationml/2006/ole">
            <mc:AlternateContent xmlns:mc="http://schemas.openxmlformats.org/markup-compatibility/2006">
              <mc:Choice xmlns:v="urn:schemas-microsoft-com:vml" Requires="v">
                <p:oleObj spid="_x0000_s1071" name="Arkusz" r:id="rId3" imgW="9181948" imgH="5162754" progId="Excel.Sheet.8">
                  <p:embed/>
                </p:oleObj>
              </mc:Choice>
              <mc:Fallback>
                <p:oleObj name="Arkusz" r:id="rId3" imgW="9181948" imgH="5162754" progId="Excel.Sheet.8">
                  <p:embed/>
                  <p:pic>
                    <p:nvPicPr>
                      <p:cNvPr id="0" name="Wykres 1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 y="1016000"/>
                        <a:ext cx="9185275" cy="517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 Box 3"/>
          <p:cNvSpPr txBox="1">
            <a:spLocks noChangeArrowheads="1"/>
          </p:cNvSpPr>
          <p:nvPr/>
        </p:nvSpPr>
        <p:spPr bwMode="auto">
          <a:xfrm>
            <a:off x="7635944" y="432580"/>
            <a:ext cx="4556055" cy="461665"/>
          </a:xfrm>
          <a:prstGeom prst="rect">
            <a:avLst/>
          </a:prstGeom>
          <a:noFill/>
          <a:ln w="9525">
            <a:noFill/>
            <a:miter lim="800000"/>
            <a:headEnd/>
            <a:tailEnd/>
          </a:ln>
        </p:spPr>
        <p:txBody>
          <a:bodyPr wrap="none">
            <a:spAutoFit/>
          </a:bodyPr>
          <a:lstStyle/>
          <a:p>
            <a:pPr>
              <a:buFontTx/>
              <a:buNone/>
            </a:pPr>
            <a:r>
              <a:rPr lang="pl-PL" sz="2400" dirty="0">
                <a:solidFill>
                  <a:srgbClr val="83C04C"/>
                </a:solidFill>
                <a:latin typeface="Fira Sans Light" panose="020B0403050000020004" pitchFamily="34" charset="0"/>
                <a:ea typeface="Lato" panose="020F0502020204030203" pitchFamily="34" charset="0"/>
                <a:cs typeface="Lato" panose="020F0502020204030203" pitchFamily="34" charset="0"/>
              </a:rPr>
              <a:t>Co to jest autobus elektryczny</a:t>
            </a:r>
            <a:r>
              <a:rPr lang="de-DE" sz="2400" dirty="0">
                <a:solidFill>
                  <a:srgbClr val="83C04C"/>
                </a:solidFill>
                <a:latin typeface="Fira Sans Light" panose="020B0403050000020004" pitchFamily="34" charset="0"/>
                <a:ea typeface="Lato" panose="020F0502020204030203" pitchFamily="34" charset="0"/>
                <a:cs typeface="Lato" panose="020F0502020204030203" pitchFamily="34" charset="0"/>
              </a:rPr>
              <a:t>?</a:t>
            </a:r>
          </a:p>
        </p:txBody>
      </p:sp>
    </p:spTree>
    <p:extLst>
      <p:ext uri="{BB962C8B-B14F-4D97-AF65-F5344CB8AC3E}">
        <p14:creationId xmlns:p14="http://schemas.microsoft.com/office/powerpoint/2010/main" val="36312095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Prostokąt 24"/>
          <p:cNvSpPr/>
          <p:nvPr/>
        </p:nvSpPr>
        <p:spPr>
          <a:xfrm>
            <a:off x="1" y="951993"/>
            <a:ext cx="12191999" cy="5232400"/>
          </a:xfrm>
          <a:prstGeom prst="rect">
            <a:avLst/>
          </a:prstGeom>
          <a:gradFill flip="none" rotWithShape="1">
            <a:gsLst>
              <a:gs pos="100000">
                <a:srgbClr val="EAEAEA">
                  <a:alpha val="0"/>
                </a:srgbClr>
              </a:gs>
              <a:gs pos="0">
                <a:srgbClr val="FFFFFF">
                  <a:alpha val="0"/>
                </a:srgbClr>
              </a:gs>
              <a:gs pos="13000">
                <a:srgbClr val="D4D4D4">
                  <a:alpha val="10000"/>
                </a:srgbClr>
              </a:gs>
              <a:gs pos="83000">
                <a:srgbClr val="D4D4D4">
                  <a:alpha val="10000"/>
                </a:srgbClr>
              </a:gs>
              <a:gs pos="62000">
                <a:srgbClr val="D4D4D4">
                  <a:alpha val="20000"/>
                </a:srgbClr>
              </a:gs>
              <a:gs pos="45000">
                <a:srgbClr val="D5D5D5">
                  <a:alpha val="29000"/>
                </a:srgbClr>
              </a:gs>
              <a:gs pos="27000">
                <a:schemeClr val="accent3">
                  <a:lumMod val="45000"/>
                  <a:lumOff val="55000"/>
                  <a:alpha val="2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dirty="0">
              <a:solidFill>
                <a:schemeClr val="tx1">
                  <a:lumMod val="65000"/>
                  <a:lumOff val="35000"/>
                </a:schemeClr>
              </a:solidFill>
            </a:endParaRPr>
          </a:p>
        </p:txBody>
      </p:sp>
      <p:sp>
        <p:nvSpPr>
          <p:cNvPr id="39" name="Prostokąt 38"/>
          <p:cNvSpPr/>
          <p:nvPr/>
        </p:nvSpPr>
        <p:spPr>
          <a:xfrm>
            <a:off x="0" y="6107166"/>
            <a:ext cx="1079500" cy="75083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rostokąt 8"/>
          <p:cNvSpPr/>
          <p:nvPr/>
        </p:nvSpPr>
        <p:spPr>
          <a:xfrm>
            <a:off x="4463442" y="3962457"/>
            <a:ext cx="3594551" cy="2431465"/>
          </a:xfrm>
          <a:prstGeom prst="rect">
            <a:avLst/>
          </a:prstGeom>
          <a:solidFill>
            <a:srgbClr val="8CC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85000"/>
                  <a:lumOff val="15000"/>
                </a:schemeClr>
              </a:solidFill>
              <a:latin typeface="Fira Sans Light" panose="020B0403050000020004" pitchFamily="34" charset="0"/>
              <a:ea typeface="PT Sans Narrow" panose="020B0506020203020204" pitchFamily="34" charset="-18"/>
            </a:endParaRPr>
          </a:p>
        </p:txBody>
      </p:sp>
      <p:sp>
        <p:nvSpPr>
          <p:cNvPr id="10" name="Prostokąt 9"/>
          <p:cNvSpPr/>
          <p:nvPr/>
        </p:nvSpPr>
        <p:spPr>
          <a:xfrm>
            <a:off x="8190099" y="1413125"/>
            <a:ext cx="3594551" cy="2402734"/>
          </a:xfrm>
          <a:prstGeom prst="rect">
            <a:avLst/>
          </a:prstGeom>
          <a:solidFill>
            <a:srgbClr val="8CC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dirty="0">
              <a:solidFill>
                <a:schemeClr val="tx1">
                  <a:lumMod val="85000"/>
                  <a:lumOff val="15000"/>
                </a:schemeClr>
              </a:solidFill>
              <a:latin typeface="Fira Sans Light" panose="020B0403050000020004" pitchFamily="34" charset="0"/>
              <a:ea typeface="PT Sans Narrow" panose="020B0506020203020204" pitchFamily="34" charset="-18"/>
            </a:endParaRPr>
          </a:p>
        </p:txBody>
      </p:sp>
      <p:sp>
        <p:nvSpPr>
          <p:cNvPr id="11" name="Prostokąt 10"/>
          <p:cNvSpPr/>
          <p:nvPr/>
        </p:nvSpPr>
        <p:spPr>
          <a:xfrm>
            <a:off x="8181725" y="3964602"/>
            <a:ext cx="3594551" cy="2431464"/>
          </a:xfrm>
          <a:prstGeom prst="rect">
            <a:avLst/>
          </a:prstGeom>
          <a:solidFill>
            <a:srgbClr val="8CC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tx1">
                  <a:lumMod val="85000"/>
                  <a:lumOff val="15000"/>
                </a:schemeClr>
              </a:solidFill>
              <a:latin typeface="Fira Sans Light" panose="020B0403050000020004" pitchFamily="34" charset="0"/>
              <a:ea typeface="PT Sans Narrow" panose="020B0506020203020204" pitchFamily="34" charset="-18"/>
            </a:endParaRPr>
          </a:p>
        </p:txBody>
      </p:sp>
      <p:pic>
        <p:nvPicPr>
          <p:cNvPr id="17" name="Obraz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02490" y="1730021"/>
            <a:ext cx="854261" cy="602050"/>
          </a:xfrm>
          <a:prstGeom prst="rect">
            <a:avLst/>
          </a:prstGeom>
        </p:spPr>
      </p:pic>
      <p:pic>
        <p:nvPicPr>
          <p:cNvPr id="19" name="Obraz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09909">
            <a:off x="7012416" y="4223829"/>
            <a:ext cx="785771" cy="785771"/>
          </a:xfrm>
          <a:prstGeom prst="rect">
            <a:avLst/>
          </a:prstGeom>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3100" y="4252950"/>
            <a:ext cx="693039" cy="693039"/>
          </a:xfrm>
          <a:prstGeom prst="rect">
            <a:avLst/>
          </a:prstGeom>
        </p:spPr>
      </p:pic>
      <p:sp>
        <p:nvSpPr>
          <p:cNvPr id="22" name="Tytuł 1"/>
          <p:cNvSpPr txBox="1">
            <a:spLocks/>
          </p:cNvSpPr>
          <p:nvPr/>
        </p:nvSpPr>
        <p:spPr bwMode="auto">
          <a:xfrm>
            <a:off x="4663974" y="5050715"/>
            <a:ext cx="3519305" cy="114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14000"/>
              </a:lnSpc>
              <a:buBlip>
                <a:blip r:embed="rId5"/>
              </a:buBlip>
            </a:pPr>
            <a:r>
              <a:rPr lang="pl-PL" sz="160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plug-in </a:t>
            </a:r>
          </a:p>
          <a:p>
            <a:pPr>
              <a:lnSpc>
                <a:spcPct val="114000"/>
              </a:lnSpc>
              <a:buBlip>
                <a:blip r:embed="rId5"/>
              </a:buBlip>
            </a:pPr>
            <a:r>
              <a:rPr lang="pl-PL" sz="160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przygotowanie pod pantograf</a:t>
            </a:r>
          </a:p>
        </p:txBody>
      </p:sp>
      <p:sp>
        <p:nvSpPr>
          <p:cNvPr id="23" name="Tytuł 1"/>
          <p:cNvSpPr txBox="1">
            <a:spLocks/>
          </p:cNvSpPr>
          <p:nvPr/>
        </p:nvSpPr>
        <p:spPr bwMode="auto">
          <a:xfrm>
            <a:off x="8393179" y="2803808"/>
            <a:ext cx="3751170" cy="77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14000"/>
              </a:lnSpc>
              <a:buBlip>
                <a:blip r:embed="rId5"/>
              </a:buBlip>
            </a:pPr>
            <a:r>
              <a:rPr lang="pl-PL" sz="160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silnik montowany centralnie</a:t>
            </a:r>
            <a:endParaRPr lang="pl-PL" altLang="pl-PL" sz="1600" dirty="0">
              <a:solidFill>
                <a:schemeClr val="bg1"/>
              </a:solidFill>
              <a:latin typeface="Fira Sans Medium" panose="020B0603050000020004" pitchFamily="34" charset="0"/>
              <a:ea typeface="Lato" panose="020F0502020204030203" pitchFamily="34" charset="0"/>
              <a:cs typeface="Lato" panose="020F0502020204030203" pitchFamily="34" charset="0"/>
            </a:endParaRPr>
          </a:p>
        </p:txBody>
      </p:sp>
      <p:sp>
        <p:nvSpPr>
          <p:cNvPr id="24" name="Tytuł 1"/>
          <p:cNvSpPr txBox="1">
            <a:spLocks/>
          </p:cNvSpPr>
          <p:nvPr/>
        </p:nvSpPr>
        <p:spPr bwMode="auto">
          <a:xfrm>
            <a:off x="8393179" y="5108207"/>
            <a:ext cx="3440664" cy="83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14000"/>
              </a:lnSpc>
              <a:buBlip>
                <a:blip r:embed="rId5"/>
              </a:buBlip>
            </a:pPr>
            <a:r>
              <a:rPr lang="en-US" sz="160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High Energy</a:t>
            </a:r>
            <a:endParaRPr lang="en-US" sz="1600" dirty="0">
              <a:solidFill>
                <a:schemeClr val="bg1"/>
              </a:solidFill>
              <a:latin typeface="Fira Sans Medium" panose="020B0603050000020004" pitchFamily="34" charset="0"/>
              <a:ea typeface="Lato" panose="020F0502020204030203" pitchFamily="34" charset="0"/>
              <a:cs typeface="Lato" panose="020F0502020204030203" pitchFamily="34" charset="0"/>
            </a:endParaRPr>
          </a:p>
        </p:txBody>
      </p:sp>
      <p:sp>
        <p:nvSpPr>
          <p:cNvPr id="27" name="Prostokąt 26"/>
          <p:cNvSpPr/>
          <p:nvPr/>
        </p:nvSpPr>
        <p:spPr>
          <a:xfrm>
            <a:off x="4568940" y="4088791"/>
            <a:ext cx="3364285" cy="218308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27"/>
          <p:cNvSpPr/>
          <p:nvPr/>
        </p:nvSpPr>
        <p:spPr>
          <a:xfrm>
            <a:off x="8322024" y="1550083"/>
            <a:ext cx="3329484" cy="214158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9" name="Prostokąt 28"/>
          <p:cNvSpPr/>
          <p:nvPr/>
        </p:nvSpPr>
        <p:spPr>
          <a:xfrm>
            <a:off x="8296857" y="4088790"/>
            <a:ext cx="3354651" cy="218308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3"/>
          <p:cNvSpPr>
            <a:spLocks noChangeArrowheads="1"/>
          </p:cNvSpPr>
          <p:nvPr/>
        </p:nvSpPr>
        <p:spPr bwMode="auto">
          <a:xfrm>
            <a:off x="464651" y="1278796"/>
            <a:ext cx="37849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r>
              <a:rPr lang="pl-PL" altLang="pl-PL" sz="2400" dirty="0" smtClean="0">
                <a:solidFill>
                  <a:srgbClr val="83C04C"/>
                </a:solidFill>
                <a:latin typeface="Fira Sans Light" panose="020B0403050000020004" pitchFamily="34" charset="0"/>
                <a:ea typeface="Lato" panose="020F0502020204030203" pitchFamily="34" charset="0"/>
                <a:cs typeface="Lato" panose="020F0502020204030203" pitchFamily="34" charset="0"/>
              </a:rPr>
              <a:t>SOLARIS URBINO ELECTRIC</a:t>
            </a:r>
          </a:p>
          <a:p>
            <a:pPr algn="r"/>
            <a:r>
              <a:rPr lang="pl-PL" altLang="pl-PL" sz="2300" dirty="0" smtClean="0">
                <a:solidFill>
                  <a:srgbClr val="575756"/>
                </a:solidFill>
                <a:latin typeface="Fira Sans Medium" panose="020B0603050000020004" pitchFamily="34" charset="0"/>
                <a:ea typeface="Lato" panose="020F0502020204030203" pitchFamily="34" charset="0"/>
                <a:cs typeface="Lato" panose="020F0502020204030203" pitchFamily="34" charset="0"/>
              </a:rPr>
              <a:t>prawdziwie szyty na miarę</a:t>
            </a:r>
            <a:endParaRPr lang="pl-PL" altLang="pl-PL" sz="2300" dirty="0">
              <a:solidFill>
                <a:srgbClr val="575756"/>
              </a:solidFill>
              <a:latin typeface="Fira Sans Medium" panose="020B0603050000020004" pitchFamily="34" charset="0"/>
              <a:ea typeface="Lato" panose="020F0502020204030203" pitchFamily="34" charset="0"/>
              <a:cs typeface="Lato" panose="020F0502020204030203" pitchFamily="34" charset="0"/>
            </a:endParaRPr>
          </a:p>
        </p:txBody>
      </p:sp>
      <p:sp>
        <p:nvSpPr>
          <p:cNvPr id="32" name="Prostokąt 31"/>
          <p:cNvSpPr/>
          <p:nvPr/>
        </p:nvSpPr>
        <p:spPr>
          <a:xfrm>
            <a:off x="4463442" y="1402161"/>
            <a:ext cx="3594551" cy="2431464"/>
          </a:xfrm>
          <a:prstGeom prst="rect">
            <a:avLst/>
          </a:prstGeom>
          <a:solidFill>
            <a:srgbClr val="8CC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3" name="Obraz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17617" y="1683099"/>
            <a:ext cx="756000" cy="756000"/>
          </a:xfrm>
          <a:prstGeom prst="rect">
            <a:avLst/>
          </a:prstGeom>
        </p:spPr>
      </p:pic>
      <p:sp>
        <p:nvSpPr>
          <p:cNvPr id="34" name="Tytuł 1"/>
          <p:cNvSpPr txBox="1">
            <a:spLocks/>
          </p:cNvSpPr>
          <p:nvPr/>
        </p:nvSpPr>
        <p:spPr bwMode="auto">
          <a:xfrm>
            <a:off x="4690151" y="2462916"/>
            <a:ext cx="3133429" cy="114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14000"/>
              </a:lnSpc>
              <a:buBlip>
                <a:blip r:embed="rId5"/>
              </a:buBlip>
            </a:pPr>
            <a:r>
              <a:rPr lang="pl-PL" sz="1600" dirty="0" err="1" smtClean="0">
                <a:solidFill>
                  <a:schemeClr val="bg1"/>
                </a:solidFill>
                <a:latin typeface="Fira Sans Medium" panose="020B0603050000020004" pitchFamily="34" charset="0"/>
                <a:ea typeface="Lato" panose="020F0502020204030203" pitchFamily="34" charset="0"/>
                <a:cs typeface="Lato" panose="020F0502020204030203" pitchFamily="34" charset="0"/>
              </a:rPr>
              <a:t>nUrbino</a:t>
            </a:r>
            <a:r>
              <a:rPr lang="pl-PL" sz="160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 12 </a:t>
            </a:r>
            <a:r>
              <a:rPr lang="pl-PL" sz="1600" dirty="0" err="1" smtClean="0">
                <a:solidFill>
                  <a:schemeClr val="bg1"/>
                </a:solidFill>
                <a:latin typeface="Fira Sans Medium" panose="020B0603050000020004" pitchFamily="34" charset="0"/>
                <a:ea typeface="Lato" panose="020F0502020204030203" pitchFamily="34" charset="0"/>
                <a:cs typeface="Lato" panose="020F0502020204030203" pitchFamily="34" charset="0"/>
              </a:rPr>
              <a:t>electric</a:t>
            </a:r>
            <a:endParaRPr lang="pl-PL" sz="1600" dirty="0" smtClean="0">
              <a:solidFill>
                <a:schemeClr val="bg1"/>
              </a:solidFill>
              <a:latin typeface="Fira Sans Medium" panose="020B0603050000020004" pitchFamily="34" charset="0"/>
              <a:ea typeface="Lato" panose="020F0502020204030203" pitchFamily="34" charset="0"/>
              <a:cs typeface="Lato" panose="020F0502020204030203" pitchFamily="34" charset="0"/>
            </a:endParaRPr>
          </a:p>
        </p:txBody>
      </p:sp>
      <p:pic>
        <p:nvPicPr>
          <p:cNvPr id="35" name="Obraz 34"/>
          <p:cNvPicPr>
            <a:picLocks noChangeAspect="1"/>
          </p:cNvPicPr>
          <p:nvPr/>
        </p:nvPicPr>
        <p:blipFill>
          <a:blip r:embed="rId7"/>
          <a:stretch>
            <a:fillRect/>
          </a:stretch>
        </p:blipFill>
        <p:spPr>
          <a:xfrm>
            <a:off x="6589986" y="1753714"/>
            <a:ext cx="427631" cy="427631"/>
          </a:xfrm>
          <a:prstGeom prst="rect">
            <a:avLst/>
          </a:prstGeom>
        </p:spPr>
      </p:pic>
      <p:sp>
        <p:nvSpPr>
          <p:cNvPr id="36" name="Prostokąt 35"/>
          <p:cNvSpPr/>
          <p:nvPr/>
        </p:nvSpPr>
        <p:spPr>
          <a:xfrm>
            <a:off x="4574724" y="1527915"/>
            <a:ext cx="3364286" cy="218308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6" name="Obraz 25"/>
          <p:cNvPicPr>
            <a:picLocks noChangeAspect="1"/>
          </p:cNvPicPr>
          <p:nvPr/>
        </p:nvPicPr>
        <p:blipFill rotWithShape="1">
          <a:blip r:embed="rId8" cstate="print">
            <a:extLst>
              <a:ext uri="{28A0092B-C50C-407E-A947-70E740481C1C}">
                <a14:useLocalDpi xmlns:a14="http://schemas.microsoft.com/office/drawing/2010/main" val="0"/>
              </a:ext>
            </a:extLst>
          </a:blip>
          <a:srcRect l="19581" t="10" r="11311" b="-1053"/>
          <a:stretch/>
        </p:blipFill>
        <p:spPr>
          <a:xfrm>
            <a:off x="-50410" y="2332071"/>
            <a:ext cx="4212000" cy="4103410"/>
          </a:xfrm>
          <a:prstGeom prst="rect">
            <a:avLst/>
          </a:prstGeom>
        </p:spPr>
      </p:pic>
      <p:pic>
        <p:nvPicPr>
          <p:cNvPr id="30" name="Obraz 29"/>
          <p:cNvPicPr>
            <a:picLocks noChangeAspect="1"/>
          </p:cNvPicPr>
          <p:nvPr/>
        </p:nvPicPr>
        <p:blipFill>
          <a:blip r:embed="rId9"/>
          <a:stretch>
            <a:fillRect/>
          </a:stretch>
        </p:blipFill>
        <p:spPr>
          <a:xfrm>
            <a:off x="8318897" y="322447"/>
            <a:ext cx="3465753" cy="943141"/>
          </a:xfrm>
          <a:prstGeom prst="rect">
            <a:avLst/>
          </a:prstGeom>
        </p:spPr>
      </p:pic>
    </p:spTree>
    <p:extLst>
      <p:ext uri="{BB962C8B-B14F-4D97-AF65-F5344CB8AC3E}">
        <p14:creationId xmlns:p14="http://schemas.microsoft.com/office/powerpoint/2010/main" val="13543925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Prostokąt 38"/>
          <p:cNvSpPr/>
          <p:nvPr/>
        </p:nvSpPr>
        <p:spPr>
          <a:xfrm>
            <a:off x="0" y="1077042"/>
            <a:ext cx="12169123" cy="5232400"/>
          </a:xfrm>
          <a:prstGeom prst="rect">
            <a:avLst/>
          </a:prstGeom>
          <a:gradFill flip="none" rotWithShape="1">
            <a:gsLst>
              <a:gs pos="100000">
                <a:srgbClr val="EAEAEA">
                  <a:alpha val="0"/>
                </a:srgbClr>
              </a:gs>
              <a:gs pos="0">
                <a:srgbClr val="FFFFFF">
                  <a:alpha val="0"/>
                </a:srgbClr>
              </a:gs>
              <a:gs pos="13000">
                <a:srgbClr val="D4D4D4">
                  <a:alpha val="10000"/>
                </a:srgbClr>
              </a:gs>
              <a:gs pos="83000">
                <a:srgbClr val="D4D4D4">
                  <a:alpha val="10000"/>
                </a:srgbClr>
              </a:gs>
              <a:gs pos="62000">
                <a:srgbClr val="D4D4D4">
                  <a:alpha val="20000"/>
                </a:srgbClr>
              </a:gs>
              <a:gs pos="45000">
                <a:srgbClr val="D5D5D5">
                  <a:alpha val="29000"/>
                </a:srgbClr>
              </a:gs>
              <a:gs pos="27000">
                <a:schemeClr val="accent3">
                  <a:lumMod val="45000"/>
                  <a:lumOff val="55000"/>
                  <a:alpha val="2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dirty="0">
              <a:solidFill>
                <a:schemeClr val="tx1">
                  <a:lumMod val="65000"/>
                  <a:lumOff val="35000"/>
                </a:schemeClr>
              </a:solidFill>
            </a:endParaRPr>
          </a:p>
        </p:txBody>
      </p:sp>
      <p:sp>
        <p:nvSpPr>
          <p:cNvPr id="3" name="Prostokąt 2"/>
          <p:cNvSpPr/>
          <p:nvPr/>
        </p:nvSpPr>
        <p:spPr>
          <a:xfrm>
            <a:off x="6284850" y="1318478"/>
            <a:ext cx="3490853" cy="2515567"/>
          </a:xfrm>
          <a:prstGeom prst="rect">
            <a:avLst/>
          </a:prstGeom>
          <a:solidFill>
            <a:schemeClr val="bg1"/>
          </a:solidFill>
          <a:ln w="28575">
            <a:solidFill>
              <a:srgbClr val="70A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dirty="0">
              <a:solidFill>
                <a:schemeClr val="tx1">
                  <a:lumMod val="85000"/>
                  <a:lumOff val="15000"/>
                </a:schemeClr>
              </a:solidFill>
              <a:latin typeface="Fira Sans Light" panose="020B0403050000020004" pitchFamily="34" charset="0"/>
              <a:ea typeface="PT Sans Narrow" panose="020B0506020203020204" pitchFamily="34" charset="-18"/>
            </a:endParaRPr>
          </a:p>
        </p:txBody>
      </p:sp>
      <p:sp>
        <p:nvSpPr>
          <p:cNvPr id="19" name="Prostokąt 18"/>
          <p:cNvSpPr/>
          <p:nvPr/>
        </p:nvSpPr>
        <p:spPr>
          <a:xfrm>
            <a:off x="6284849" y="3964217"/>
            <a:ext cx="3490853" cy="2431464"/>
          </a:xfrm>
          <a:prstGeom prst="rect">
            <a:avLst/>
          </a:prstGeom>
          <a:solidFill>
            <a:srgbClr val="8CC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Prostokąt 19"/>
          <p:cNvSpPr/>
          <p:nvPr/>
        </p:nvSpPr>
        <p:spPr>
          <a:xfrm>
            <a:off x="6373544" y="4032820"/>
            <a:ext cx="3328253" cy="226242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51496" y="1809521"/>
            <a:ext cx="2504608" cy="1767537"/>
          </a:xfrm>
          <a:prstGeom prst="rect">
            <a:avLst/>
          </a:prstGeom>
          <a:effectLst>
            <a:outerShdw blurRad="419100" dist="266700" dir="5400000" algn="t" rotWithShape="0">
              <a:prstClr val="black">
                <a:alpha val="29000"/>
              </a:prstClr>
            </a:outerShdw>
          </a:effectLst>
        </p:spPr>
      </p:pic>
      <p:sp>
        <p:nvSpPr>
          <p:cNvPr id="12" name="Prostokąt 11"/>
          <p:cNvSpPr/>
          <p:nvPr/>
        </p:nvSpPr>
        <p:spPr>
          <a:xfrm>
            <a:off x="0" y="1304849"/>
            <a:ext cx="2409825" cy="284163"/>
          </a:xfrm>
          <a:prstGeom prst="rect">
            <a:avLst/>
          </a:prstGeom>
          <a:solidFill>
            <a:srgbClr val="83C0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14" name="pole tekstowe 20"/>
          <p:cNvSpPr txBox="1">
            <a:spLocks noChangeArrowheads="1"/>
          </p:cNvSpPr>
          <p:nvPr/>
        </p:nvSpPr>
        <p:spPr bwMode="auto">
          <a:xfrm>
            <a:off x="502784" y="1279524"/>
            <a:ext cx="16736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sz="1600" b="1" dirty="0" smtClean="0">
                <a:solidFill>
                  <a:schemeClr val="bg1"/>
                </a:solidFill>
                <a:latin typeface="Fira Sans SemiBold" panose="020B0603050000020004" pitchFamily="34" charset="0"/>
              </a:rPr>
              <a:t>Napęd</a:t>
            </a:r>
            <a:endParaRPr lang="pl-PL" altLang="pl-PL" sz="1600" b="1" dirty="0">
              <a:solidFill>
                <a:schemeClr val="bg1"/>
              </a:solidFill>
              <a:latin typeface="Fira Sans SemiBold" panose="020B0603050000020004" pitchFamily="34" charset="0"/>
            </a:endParaRPr>
          </a:p>
        </p:txBody>
      </p:sp>
      <p:sp>
        <p:nvSpPr>
          <p:cNvPr id="37" name="Tytuł 1"/>
          <p:cNvSpPr txBox="1">
            <a:spLocks/>
          </p:cNvSpPr>
          <p:nvPr/>
        </p:nvSpPr>
        <p:spPr>
          <a:xfrm>
            <a:off x="59140" y="1970343"/>
            <a:ext cx="2522662" cy="18637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kern="1200">
                <a:solidFill>
                  <a:schemeClr val="tx1">
                    <a:lumMod val="50000"/>
                    <a:lumOff val="50000"/>
                  </a:schemeClr>
                </a:solidFill>
                <a:latin typeface="PT Sans Narrow" panose="020B0506020203020204" pitchFamily="34" charset="-18"/>
                <a:ea typeface="+mj-ea"/>
                <a:cs typeface="+mj-cs"/>
              </a:defRPr>
            </a:lvl1pPr>
          </a:lstStyle>
          <a:p>
            <a:r>
              <a:rPr lang="pl-PL" b="0" dirty="0" smtClean="0">
                <a:solidFill>
                  <a:schemeClr val="bg1">
                    <a:lumMod val="50000"/>
                  </a:schemeClr>
                </a:solidFill>
                <a:latin typeface="+mn-lt"/>
                <a:ea typeface="Lato" panose="020F0502020204030203" pitchFamily="34" charset="0"/>
                <a:cs typeface="Lato" panose="020F0502020204030203" pitchFamily="34" charset="0"/>
              </a:rPr>
              <a:t>Asynchroniczny</a:t>
            </a:r>
          </a:p>
          <a:p>
            <a:r>
              <a:rPr lang="pl-PL" dirty="0" smtClean="0">
                <a:solidFill>
                  <a:schemeClr val="bg1">
                    <a:lumMod val="50000"/>
                  </a:schemeClr>
                </a:solidFill>
                <a:latin typeface="+mn-lt"/>
                <a:ea typeface="Lato" panose="020F0502020204030203" pitchFamily="34" charset="0"/>
                <a:cs typeface="Lato" panose="020F0502020204030203" pitchFamily="34" charset="0"/>
              </a:rPr>
              <a:t>silnik centralny</a:t>
            </a:r>
            <a:endParaRPr lang="pl-PL" dirty="0">
              <a:solidFill>
                <a:schemeClr val="bg1">
                  <a:lumMod val="50000"/>
                </a:schemeClr>
              </a:solidFill>
              <a:latin typeface="+mn-lt"/>
              <a:ea typeface="Lato" panose="020F0502020204030203" pitchFamily="34" charset="0"/>
              <a:cs typeface="Lato" panose="020F0502020204030203" pitchFamily="34" charset="0"/>
            </a:endParaRPr>
          </a:p>
        </p:txBody>
      </p:sp>
      <p:sp>
        <p:nvSpPr>
          <p:cNvPr id="40" name="Prostokąt 39"/>
          <p:cNvSpPr/>
          <p:nvPr/>
        </p:nvSpPr>
        <p:spPr>
          <a:xfrm>
            <a:off x="8067796" y="4203791"/>
            <a:ext cx="1504629" cy="53517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rostokąt 40"/>
          <p:cNvSpPr/>
          <p:nvPr/>
        </p:nvSpPr>
        <p:spPr>
          <a:xfrm>
            <a:off x="8067796" y="4864717"/>
            <a:ext cx="1513907" cy="53517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2" name="Prostokąt 41"/>
          <p:cNvSpPr/>
          <p:nvPr/>
        </p:nvSpPr>
        <p:spPr>
          <a:xfrm>
            <a:off x="8067796" y="5525644"/>
            <a:ext cx="1513907" cy="62411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3" name="Prostokąt 42"/>
          <p:cNvSpPr/>
          <p:nvPr/>
        </p:nvSpPr>
        <p:spPr>
          <a:xfrm>
            <a:off x="8134350" y="4270611"/>
            <a:ext cx="1438075" cy="369332"/>
          </a:xfrm>
          <a:prstGeom prst="rect">
            <a:avLst/>
          </a:prstGeom>
        </p:spPr>
        <p:txBody>
          <a:bodyPr wrap="square">
            <a:spAutoFit/>
          </a:bodyPr>
          <a:lstStyle/>
          <a:p>
            <a:pPr algn="ctr"/>
            <a:r>
              <a:rPr lang="pl-PL"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160kW</a:t>
            </a:r>
            <a:endParaRPr lang="en-GB" dirty="0">
              <a:solidFill>
                <a:schemeClr val="bg1"/>
              </a:solidFill>
            </a:endParaRPr>
          </a:p>
        </p:txBody>
      </p:sp>
      <p:sp>
        <p:nvSpPr>
          <p:cNvPr id="46" name="Prostokąt 45"/>
          <p:cNvSpPr/>
          <p:nvPr/>
        </p:nvSpPr>
        <p:spPr>
          <a:xfrm>
            <a:off x="6396956" y="4189009"/>
            <a:ext cx="1651413" cy="646331"/>
          </a:xfrm>
          <a:prstGeom prst="rect">
            <a:avLst/>
          </a:prstGeom>
        </p:spPr>
        <p:txBody>
          <a:bodyPr wrap="none">
            <a:spAutoFit/>
          </a:bodyPr>
          <a:lstStyle/>
          <a:p>
            <a:pPr algn="r"/>
            <a:r>
              <a:rPr lang="pl-PL"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MOC </a:t>
            </a:r>
            <a:br>
              <a:rPr lang="pl-PL"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br>
            <a:r>
              <a:rPr lang="pl-PL"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ZNAMIONOWA</a:t>
            </a:r>
            <a:endParaRPr lang="en-GB" dirty="0">
              <a:solidFill>
                <a:schemeClr val="bg1"/>
              </a:solidFill>
            </a:endParaRPr>
          </a:p>
        </p:txBody>
      </p:sp>
      <p:sp>
        <p:nvSpPr>
          <p:cNvPr id="47" name="Prostokąt 46"/>
          <p:cNvSpPr/>
          <p:nvPr/>
        </p:nvSpPr>
        <p:spPr>
          <a:xfrm>
            <a:off x="6969104" y="4835340"/>
            <a:ext cx="1042272" cy="369332"/>
          </a:xfrm>
          <a:prstGeom prst="rect">
            <a:avLst/>
          </a:prstGeom>
        </p:spPr>
        <p:txBody>
          <a:bodyPr wrap="none">
            <a:spAutoFit/>
          </a:bodyPr>
          <a:lstStyle/>
          <a:p>
            <a:pPr algn="r"/>
            <a:r>
              <a:rPr lang="pl-PL"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OBROTY</a:t>
            </a:r>
            <a:endParaRPr lang="en-GB" dirty="0">
              <a:solidFill>
                <a:schemeClr val="bg1"/>
              </a:solidFill>
            </a:endParaRPr>
          </a:p>
        </p:txBody>
      </p:sp>
      <p:sp>
        <p:nvSpPr>
          <p:cNvPr id="48" name="Prostokąt 47"/>
          <p:cNvSpPr/>
          <p:nvPr/>
        </p:nvSpPr>
        <p:spPr>
          <a:xfrm>
            <a:off x="6557408" y="5706485"/>
            <a:ext cx="1494320" cy="369332"/>
          </a:xfrm>
          <a:prstGeom prst="rect">
            <a:avLst/>
          </a:prstGeom>
        </p:spPr>
        <p:txBody>
          <a:bodyPr wrap="none">
            <a:spAutoFit/>
          </a:bodyPr>
          <a:lstStyle/>
          <a:p>
            <a:pPr algn="r"/>
            <a:r>
              <a:rPr lang="pl-PL"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CHŁODZENIE</a:t>
            </a:r>
          </a:p>
        </p:txBody>
      </p:sp>
      <p:sp>
        <p:nvSpPr>
          <p:cNvPr id="50" name="Prostokąt 49"/>
          <p:cNvSpPr/>
          <p:nvPr/>
        </p:nvSpPr>
        <p:spPr>
          <a:xfrm>
            <a:off x="8030276" y="4951233"/>
            <a:ext cx="1671521" cy="369332"/>
          </a:xfrm>
          <a:prstGeom prst="rect">
            <a:avLst/>
          </a:prstGeom>
        </p:spPr>
        <p:txBody>
          <a:bodyPr wrap="square">
            <a:spAutoFit/>
          </a:bodyPr>
          <a:lstStyle/>
          <a:p>
            <a:pPr algn="ctr"/>
            <a:r>
              <a:rPr lang="pl-PL" spc="-5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1705</a:t>
            </a:r>
            <a:r>
              <a:rPr lang="pl-PL" sz="1200" spc="-5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 min</a:t>
            </a:r>
            <a:r>
              <a:rPr lang="pl-PL" sz="1200" spc="-50" dirty="0">
                <a:solidFill>
                  <a:schemeClr val="bg1"/>
                </a:solidFill>
                <a:latin typeface="Fira Sans Medium" panose="020B0603050000020004" pitchFamily="34" charset="0"/>
                <a:ea typeface="Lato" panose="020F0502020204030203" pitchFamily="34" charset="0"/>
                <a:cs typeface="Lato" panose="020F0502020204030203" pitchFamily="34" charset="0"/>
              </a:rPr>
              <a:t>⁻¹</a:t>
            </a:r>
            <a:endParaRPr lang="en-GB" sz="1200" spc="-50" dirty="0">
              <a:solidFill>
                <a:schemeClr val="bg1"/>
              </a:solidFill>
            </a:endParaRPr>
          </a:p>
        </p:txBody>
      </p:sp>
      <p:sp>
        <p:nvSpPr>
          <p:cNvPr id="51" name="Prostokąt 50"/>
          <p:cNvSpPr/>
          <p:nvPr/>
        </p:nvSpPr>
        <p:spPr>
          <a:xfrm>
            <a:off x="8067795" y="5531170"/>
            <a:ext cx="1634003" cy="615553"/>
          </a:xfrm>
          <a:prstGeom prst="rect">
            <a:avLst/>
          </a:prstGeom>
        </p:spPr>
        <p:txBody>
          <a:bodyPr wrap="square">
            <a:spAutoFit/>
          </a:bodyPr>
          <a:lstStyle/>
          <a:p>
            <a:pPr algn="ctr"/>
            <a:r>
              <a:rPr lang="pl-PL" sz="160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powietrze</a:t>
            </a:r>
            <a:r>
              <a:rPr lang="pl-PL" sz="105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 </a:t>
            </a:r>
            <a:br>
              <a:rPr lang="pl-PL" sz="105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br>
            <a:r>
              <a:rPr lang="pl-PL" sz="90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(przy </a:t>
            </a:r>
            <a:r>
              <a:rPr lang="pl-PL" sz="900" dirty="0">
                <a:solidFill>
                  <a:schemeClr val="bg1"/>
                </a:solidFill>
                <a:latin typeface="Fira Sans Medium" panose="020B0603050000020004" pitchFamily="34" charset="0"/>
                <a:ea typeface="Lato" panose="020F0502020204030203" pitchFamily="34" charset="0"/>
                <a:cs typeface="Lato" panose="020F0502020204030203" pitchFamily="34" charset="0"/>
              </a:rPr>
              <a:t>pomocy </a:t>
            </a:r>
            <a:r>
              <a:rPr lang="pl-PL" sz="90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
            </a:r>
            <a:br>
              <a:rPr lang="pl-PL" sz="90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br>
            <a:r>
              <a:rPr lang="pl-PL" sz="900" dirty="0" smtClean="0">
                <a:solidFill>
                  <a:schemeClr val="bg1"/>
                </a:solidFill>
                <a:latin typeface="Fira Sans Medium" panose="020B0603050000020004" pitchFamily="34" charset="0"/>
                <a:ea typeface="Lato" panose="020F0502020204030203" pitchFamily="34" charset="0"/>
                <a:cs typeface="Lato" panose="020F0502020204030203" pitchFamily="34" charset="0"/>
              </a:rPr>
              <a:t>sterowanego wentylatora)</a:t>
            </a:r>
            <a:endParaRPr lang="en-GB" sz="1000" dirty="0">
              <a:solidFill>
                <a:schemeClr val="bg1"/>
              </a:solidFill>
            </a:endParaRPr>
          </a:p>
        </p:txBody>
      </p:sp>
      <p:sp>
        <p:nvSpPr>
          <p:cNvPr id="44" name="Prostokąt 43"/>
          <p:cNvSpPr/>
          <p:nvPr/>
        </p:nvSpPr>
        <p:spPr>
          <a:xfrm>
            <a:off x="2581802" y="1317595"/>
            <a:ext cx="7193901" cy="2485494"/>
          </a:xfrm>
          <a:prstGeom prst="rect">
            <a:avLst/>
          </a:prstGeom>
          <a:gradFill flip="none" rotWithShape="1">
            <a:gsLst>
              <a:gs pos="100000">
                <a:srgbClr val="EAEAEA">
                  <a:alpha val="0"/>
                </a:srgbClr>
              </a:gs>
              <a:gs pos="0">
                <a:srgbClr val="FFFFFF">
                  <a:alpha val="0"/>
                </a:srgbClr>
              </a:gs>
              <a:gs pos="13000">
                <a:srgbClr val="D4D4D4">
                  <a:alpha val="10000"/>
                </a:srgbClr>
              </a:gs>
              <a:gs pos="83000">
                <a:srgbClr val="D4D4D4">
                  <a:alpha val="10000"/>
                </a:srgbClr>
              </a:gs>
              <a:gs pos="62000">
                <a:srgbClr val="D4D4D4">
                  <a:alpha val="20000"/>
                </a:srgbClr>
              </a:gs>
              <a:gs pos="45000">
                <a:srgbClr val="D5D5D5">
                  <a:alpha val="29000"/>
                </a:srgbClr>
              </a:gs>
              <a:gs pos="27000">
                <a:schemeClr val="accent3">
                  <a:lumMod val="45000"/>
                  <a:lumOff val="55000"/>
                  <a:alpha val="2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dirty="0">
              <a:solidFill>
                <a:schemeClr val="tx1">
                  <a:lumMod val="65000"/>
                  <a:lumOff val="35000"/>
                </a:schemeClr>
              </a:solidFill>
            </a:endParaRPr>
          </a:p>
        </p:txBody>
      </p:sp>
      <p:sp>
        <p:nvSpPr>
          <p:cNvPr id="38" name="Prostokąt 37"/>
          <p:cNvSpPr/>
          <p:nvPr/>
        </p:nvSpPr>
        <p:spPr>
          <a:xfrm>
            <a:off x="6373545" y="1444027"/>
            <a:ext cx="561372" cy="369332"/>
          </a:xfrm>
          <a:prstGeom prst="rect">
            <a:avLst/>
          </a:prstGeom>
        </p:spPr>
        <p:txBody>
          <a:bodyPr wrap="none">
            <a:spAutoFit/>
          </a:bodyPr>
          <a:lstStyle/>
          <a:p>
            <a:r>
              <a:rPr lang="pl-PL" dirty="0" smtClean="0">
                <a:solidFill>
                  <a:schemeClr val="bg1">
                    <a:lumMod val="50000"/>
                  </a:schemeClr>
                </a:solidFill>
                <a:ea typeface="Lato" panose="020F0502020204030203" pitchFamily="34" charset="0"/>
                <a:cs typeface="Lato" panose="020F0502020204030203" pitchFamily="34" charset="0"/>
              </a:rPr>
              <a:t>TSA</a:t>
            </a:r>
            <a:endParaRPr lang="en-GB" dirty="0"/>
          </a:p>
        </p:txBody>
      </p:sp>
      <p:sp>
        <p:nvSpPr>
          <p:cNvPr id="45" name="Symbol zastępczy tekstu 4"/>
          <p:cNvSpPr txBox="1">
            <a:spLocks/>
          </p:cNvSpPr>
          <p:nvPr/>
        </p:nvSpPr>
        <p:spPr bwMode="auto">
          <a:xfrm>
            <a:off x="3270568" y="1544159"/>
            <a:ext cx="2954431" cy="1123140"/>
          </a:xfrm>
          <a:prstGeom prst="rect">
            <a:avLst/>
          </a:prstGeom>
          <a:noFill/>
          <a:ln>
            <a:miter lim="800000"/>
            <a:headEnd/>
            <a:tailEnd/>
          </a:ln>
        </p:spPr>
        <p:txBody>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200" spc="300" dirty="0" smtClean="0">
                <a:solidFill>
                  <a:srgbClr val="7F7F7F"/>
                </a:solidFill>
                <a:latin typeface="Fira Sans Light" panose="020B0403050000020004" pitchFamily="34" charset="0"/>
              </a:rPr>
              <a:t>TSA 160 kW</a:t>
            </a:r>
          </a:p>
        </p:txBody>
      </p:sp>
      <p:pic>
        <p:nvPicPr>
          <p:cNvPr id="52" name="Bild 5" descr="Deckblatt_Hybridbus_Västeras_neu"/>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36241" y="2546890"/>
            <a:ext cx="3037840" cy="2574310"/>
          </a:xfrm>
          <a:prstGeom prst="rect">
            <a:avLst/>
          </a:prstGeom>
          <a:noFill/>
          <a:ln>
            <a:noFill/>
          </a:ln>
        </p:spPr>
      </p:pic>
    </p:spTree>
    <p:extLst>
      <p:ext uri="{BB962C8B-B14F-4D97-AF65-F5344CB8AC3E}">
        <p14:creationId xmlns:p14="http://schemas.microsoft.com/office/powerpoint/2010/main" val="2414163121"/>
      </p:ext>
    </p:extLst>
  </p:cSld>
  <p:clrMapOvr>
    <a:masterClrMapping/>
  </p:clrMapOvr>
  <p:timing>
    <p:tnLst>
      <p:par>
        <p:cTn id="1" dur="indefinite" restart="never" nodeType="tmRoot"/>
      </p:par>
    </p:tnLst>
  </p:timing>
</p:sld>
</file>

<file path=ppt/theme/_rels/themeOverride1.xml.rels><?xml version="1.0" encoding="UTF-8" standalone="yes"?>
<Relationships xmlns="http://schemas.openxmlformats.org/package/2006/relationships"><Relationship Id="rId1" Type="http://schemas.openxmlformats.org/officeDocument/2006/relationships/image" Target="../media/image50.jpeg"/></Relationships>
</file>

<file path=ppt/theme/theme1.xml><?xml version="1.0" encoding="utf-8"?>
<a:theme xmlns:a="http://schemas.openxmlformats.org/drawingml/2006/main" name="Motyw pakietu Office">
  <a:themeElements>
    <a:clrScheme name="Niestandardowy 1">
      <a:dk1>
        <a:srgbClr val="7F7F7F"/>
      </a:dk1>
      <a:lt1>
        <a:srgbClr val="FFFFFF"/>
      </a:lt1>
      <a:dk2>
        <a:srgbClr val="7F7F7F"/>
      </a:dk2>
      <a:lt2>
        <a:srgbClr val="FFFFFF"/>
      </a:lt2>
      <a:accent1>
        <a:srgbClr val="8CB75B"/>
      </a:accent1>
      <a:accent2>
        <a:srgbClr val="7F7F7F"/>
      </a:accent2>
      <a:accent3>
        <a:srgbClr val="A5A5A5"/>
      </a:accent3>
      <a:accent4>
        <a:srgbClr val="BFD7A5"/>
      </a:accent4>
      <a:accent5>
        <a:srgbClr val="595959"/>
      </a:accent5>
      <a:accent6>
        <a:srgbClr val="70AD47"/>
      </a:accent6>
      <a:hlink>
        <a:srgbClr val="375623"/>
      </a:hlink>
      <a:folHlink>
        <a:srgbClr val="7030A0"/>
      </a:folHlink>
    </a:clrScheme>
    <a:fontScheme name="Kierunek">
      <a:majorFont>
        <a:latin typeface="Fira Sans Medium"/>
        <a:ea typeface=""/>
        <a:cs typeface=""/>
      </a:majorFont>
      <a:minorFont>
        <a:latin typeface="Fira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7755</TotalTime>
  <Words>1564</Words>
  <Application>Microsoft Office PowerPoint</Application>
  <PresentationFormat>Niestandardowy</PresentationFormat>
  <Paragraphs>325</Paragraphs>
  <Slides>41</Slides>
  <Notes>2</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41</vt:i4>
      </vt:variant>
    </vt:vector>
  </HeadingPairs>
  <TitlesOfParts>
    <vt:vector size="43" baseType="lpstr">
      <vt:lpstr>Motyw pakietu Office</vt:lpstr>
      <vt:lpstr>Arkusz</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Agata Krzemkowska</dc:creator>
  <cp:lastModifiedBy>Błażej Pacholski</cp:lastModifiedBy>
  <cp:revision>410</cp:revision>
  <dcterms:created xsi:type="dcterms:W3CDTF">2017-01-30T10:33:21Z</dcterms:created>
  <dcterms:modified xsi:type="dcterms:W3CDTF">2018-03-14T15:10:51Z</dcterms:modified>
</cp:coreProperties>
</file>